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notesMasterIdLst>
    <p:notesMasterId r:id="rId19"/>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10-3.png>
</file>

<file path=ppt/media/image-11-1.png>
</file>

<file path=ppt/media/image-11-2.png>
</file>

<file path=ppt/media/image-11-3.png>
</file>

<file path=ppt/media/image-12-1.png>
</file>

<file path=ppt/media/image-12-2.png>
</file>

<file path=ppt/media/image-12-3.png>
</file>

<file path=ppt/media/image-13-1.png>
</file>

<file path=ppt/media/image-13-2.png>
</file>

<file path=ppt/media/image-13-3.png>
</file>

<file path=ppt/media/image-14-1.png>
</file>

<file path=ppt/media/image-15-1.png>
</file>

<file path=ppt/media/image-15-2.png>
</file>

<file path=ppt/media/image-16-1.png>
</file>

<file path=ppt/media/image-16-2.png>
</file>

<file path=ppt/media/image-16-3.png>
</file>

<file path=ppt/media/image-16-4.png>
</file>

<file path=ppt/media/image-17-1.png>
</file>

<file path=ppt/media/image-2-1.png>
</file>

<file path=ppt/media/image-3-1.png>
</file>

<file path=ppt/media/image-3-2.png>
</file>

<file path=ppt/media/image-3-3.png>
</file>

<file path=ppt/media/image-3-4.png>
</file>

<file path=ppt/media/image-4-1.png>
</file>

<file path=ppt/media/image-4-2.png>
</file>

<file path=ppt/media/image-5-1.png>
</file>

<file path=ppt/media/image-5-2.png>
</file>

<file path=ppt/media/image-5-3.png>
</file>

<file path=ppt/media/image-5-4.png>
</file>

<file path=ppt/media/image-6-1.png>
</file>

<file path=ppt/media/image-6-2.png>
</file>

<file path=ppt/media/image-6-3.png>
</file>

<file path=ppt/media/image-7-1.png>
</file>

<file path=ppt/media/image-7-2.png>
</file>

<file path=ppt/media/image-7-3.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5" Type="http://schemas.openxmlformats.org/officeDocument/2006/relationships/slideLayout" Target="../slideLayouts/slideLayout1.xml"/><Relationship Id="rId6"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png"/><Relationship Id="rId5" Type="http://schemas.openxmlformats.org/officeDocument/2006/relationships/slideLayout" Target="../slideLayouts/slideLayout1.xml"/><Relationship Id="rId6"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5" Type="http://schemas.openxmlformats.org/officeDocument/2006/relationships/slideLayout" Target="../slideLayouts/slideLayout1.xml"/><Relationship Id="rId6"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4-1.png"/><Relationship Id="rId3" Type="http://schemas.openxmlformats.org/officeDocument/2006/relationships/slideLayout" Target="../slideLayouts/slideLayout1.xm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5-1.png"/><Relationship Id="rId2" Type="http://schemas.openxmlformats.org/officeDocument/2006/relationships/image" Target="../media/image-15-2.png"/><Relationship Id="rId4" Type="http://schemas.openxmlformats.org/officeDocument/2006/relationships/slideLayout" Target="../slideLayouts/slideLayout1.xml"/><Relationship Id="rId5"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image" Target="../media/image-16-3.png"/><Relationship Id="rId4" Type="http://schemas.openxmlformats.org/officeDocument/2006/relationships/image" Target="../media/image-16-4.png"/><Relationship Id="rId6" Type="http://schemas.openxmlformats.org/officeDocument/2006/relationships/slideLayout" Target="../slideLayouts/slideLayout1.xml"/><Relationship Id="rId7"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7-1.png"/><Relationship Id="rId3" Type="http://schemas.openxmlformats.org/officeDocument/2006/relationships/slideLayout" Target="../slideLayouts/slideLayout1.xml"/><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6" Type="http://schemas.openxmlformats.org/officeDocument/2006/relationships/slideLayout" Target="../slideLayouts/slideLayout1.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6" Type="http://schemas.openxmlformats.org/officeDocument/2006/relationships/slideLayout" Target="../slideLayouts/slideLayout1.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8-1.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p:cNvPr>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2166461"/>
            <a:ext cx="7477601" cy="1916430"/>
          </a:xfrm>
          <a:prstGeom prst="rect">
            <a:avLst/>
          </a:prstGeom>
          <a:noFill/>
          <a:ln/>
        </p:spPr>
        <p:txBody>
          <a:bodyPr wrap="square" rtlCol="0" anchor="t"/>
          <a:lstStyle/>
          <a:p>
            <a:pPr indent="0" marL="0">
              <a:lnSpc>
                <a:spcPts val="7545"/>
              </a:lnSpc>
              <a:buNone/>
            </a:pPr>
            <a:r>
              <a:rPr lang="en-US" sz="6036" b="1" dirty="0">
                <a:solidFill>
                  <a:srgbClr val="1D1D1B"/>
                </a:solidFill>
                <a:latin typeface="Tomorrow" pitchFamily="34" charset="0"/>
                <a:ea typeface="Tomorrow" pitchFamily="34" charset="-122"/>
                <a:cs typeface="Tomorrow" pitchFamily="34" charset="-120"/>
              </a:rPr>
              <a:t>파이썬을 활용한 음원분리 및 </a:t>
            </a:r>
            <a:endParaRPr lang="en-US" sz="6036" dirty="0"/>
          </a:p>
        </p:txBody>
      </p:sp>
      <p:sp>
        <p:nvSpPr>
          <p:cNvPr id="6" name="Text 3"/>
          <p:cNvSpPr/>
          <p:nvPr/>
        </p:nvSpPr>
        <p:spPr>
          <a:xfrm>
            <a:off x="833199" y="4416147"/>
            <a:ext cx="7477601" cy="958215"/>
          </a:xfrm>
          <a:prstGeom prst="rect">
            <a:avLst/>
          </a:prstGeom>
          <a:noFill/>
          <a:ln/>
        </p:spPr>
        <p:txBody>
          <a:bodyPr wrap="none" rtlCol="0" anchor="t"/>
          <a:lstStyle/>
          <a:p>
            <a:pPr indent="0" marL="0">
              <a:lnSpc>
                <a:spcPts val="7545"/>
              </a:lnSpc>
              <a:buNone/>
            </a:pPr>
            <a:r>
              <a:rPr lang="en-US" sz="6036" b="1" dirty="0">
                <a:solidFill>
                  <a:srgbClr val="1D1D1B"/>
                </a:solidFill>
                <a:latin typeface="Tomorrow" pitchFamily="34" charset="0"/>
                <a:ea typeface="Tomorrow" pitchFamily="34" charset="-122"/>
                <a:cs typeface="Tomorrow" pitchFamily="34" charset="-120"/>
              </a:rPr>
              <a:t>오디오파일 미디 변환</a:t>
            </a:r>
            <a:endParaRPr lang="en-US" sz="6036" dirty="0"/>
          </a:p>
        </p:txBody>
      </p:sp>
      <p:sp>
        <p:nvSpPr>
          <p:cNvPr id="7" name="Text 4"/>
          <p:cNvSpPr/>
          <p:nvPr/>
        </p:nvSpPr>
        <p:spPr>
          <a:xfrm>
            <a:off x="833199" y="5707618"/>
            <a:ext cx="7477601" cy="355402"/>
          </a:xfrm>
          <a:prstGeom prst="rect">
            <a:avLst/>
          </a:prstGeom>
          <a:noFill/>
          <a:ln/>
        </p:spPr>
        <p:txBody>
          <a:bodyPr wrap="none" rtlCol="0" anchor="t"/>
          <a:lstStyle/>
          <a:p>
            <a:pPr indent="0" marL="0">
              <a:lnSpc>
                <a:spcPts val="2799"/>
              </a:lnSpc>
              <a:buNone/>
            </a:pP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037993" y="812602"/>
            <a:ext cx="5554980" cy="694373"/>
          </a:xfrm>
          <a:prstGeom prst="rect">
            <a:avLst/>
          </a:prstGeom>
          <a:noFill/>
          <a:ln/>
        </p:spPr>
        <p:txBody>
          <a:bodyPr wrap="none" rtlCol="0" anchor="t"/>
          <a:lstStyle/>
          <a:p>
            <a:pPr indent="0" marL="0">
              <a:lnSpc>
                <a:spcPts val="5468"/>
              </a:lnSpc>
              <a:buNone/>
            </a:pPr>
            <a:endParaRPr lang="en-US" sz="4374" dirty="0"/>
          </a:p>
        </p:txBody>
      </p:sp>
      <p:pic>
        <p:nvPicPr>
          <p:cNvPr id="5" name="Image 0" descr="preencoded.png">    </p:cNvPr>
          <p:cNvPicPr>
            <a:picLocks noChangeAspect="1"/>
          </p:cNvPicPr>
          <p:nvPr/>
        </p:nvPicPr>
        <p:blipFill>
          <a:blip r:embed="rId1"/>
          <a:stretch>
            <a:fillRect/>
          </a:stretch>
        </p:blipFill>
        <p:spPr>
          <a:xfrm>
            <a:off x="2037993" y="2090142"/>
            <a:ext cx="5006221" cy="3882985"/>
          </a:xfrm>
          <a:prstGeom prst="rect">
            <a:avLst/>
          </a:prstGeom>
        </p:spPr>
      </p:pic>
      <p:sp>
        <p:nvSpPr>
          <p:cNvPr id="6" name="Text 3"/>
          <p:cNvSpPr/>
          <p:nvPr/>
        </p:nvSpPr>
        <p:spPr>
          <a:xfrm>
            <a:off x="2037993" y="6223040"/>
            <a:ext cx="3756898" cy="416481"/>
          </a:xfrm>
          <a:prstGeom prst="rect">
            <a:avLst/>
          </a:prstGeom>
          <a:noFill/>
          <a:ln/>
        </p:spPr>
        <p:txBody>
          <a:bodyPr wrap="none" rtlCol="0" anchor="t"/>
          <a:lstStyle/>
          <a:p>
            <a:pPr indent="0" marL="0">
              <a:lnSpc>
                <a:spcPts val="3281"/>
              </a:lnSpc>
              <a:buNone/>
            </a:pPr>
            <a:r>
              <a:rPr lang="en-US" sz="2624" b="1" dirty="0">
                <a:solidFill>
                  <a:srgbClr val="1D1D1B"/>
                </a:solidFill>
                <a:latin typeface="Tomorrow" pitchFamily="34" charset="0"/>
                <a:ea typeface="Tomorrow" pitchFamily="34" charset="-122"/>
                <a:cs typeface="Tomorrow" pitchFamily="34" charset="-120"/>
              </a:rPr>
              <a:t>BPM기준 박자 당 지속시간</a:t>
            </a:r>
            <a:endParaRPr lang="en-US" sz="2624" dirty="0"/>
          </a:p>
        </p:txBody>
      </p:sp>
      <p:sp>
        <p:nvSpPr>
          <p:cNvPr id="7" name="Text 4"/>
          <p:cNvSpPr/>
          <p:nvPr/>
        </p:nvSpPr>
        <p:spPr>
          <a:xfrm>
            <a:off x="2037993" y="6861691"/>
            <a:ext cx="5006221" cy="355402"/>
          </a:xfrm>
          <a:prstGeom prst="rect">
            <a:avLst/>
          </a:prstGeom>
          <a:noFill/>
          <a:ln/>
        </p:spPr>
        <p:txBody>
          <a:bodyPr wrap="none" rtlCol="0" anchor="t"/>
          <a:lstStyle/>
          <a:p>
            <a:pPr indent="0" marL="0">
              <a:lnSpc>
                <a:spcPts val="2799"/>
              </a:lnSpc>
              <a:buNone/>
            </a:pPr>
            <a:endParaRPr lang="en-US" sz="1750" dirty="0"/>
          </a:p>
        </p:txBody>
      </p:sp>
      <p:pic>
        <p:nvPicPr>
          <p:cNvPr id="8" name="Image 1" descr="preencoded.png">    </p:cNvPr>
          <p:cNvPicPr>
            <a:picLocks noChangeAspect="1"/>
          </p:cNvPicPr>
          <p:nvPr/>
        </p:nvPicPr>
        <p:blipFill>
          <a:blip r:embed="rId2"/>
          <a:stretch>
            <a:fillRect/>
          </a:stretch>
        </p:blipFill>
        <p:spPr>
          <a:xfrm>
            <a:off x="7593806" y="2090142"/>
            <a:ext cx="5006221" cy="3529013"/>
          </a:xfrm>
          <a:prstGeom prst="rect">
            <a:avLst/>
          </a:prstGeom>
        </p:spPr>
      </p:pic>
      <p:sp>
        <p:nvSpPr>
          <p:cNvPr id="9" name="Text 5"/>
          <p:cNvSpPr/>
          <p:nvPr/>
        </p:nvSpPr>
        <p:spPr>
          <a:xfrm>
            <a:off x="7593806" y="5869067"/>
            <a:ext cx="3330535"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minimum_note_length </a:t>
            </a:r>
            <a:endParaRPr lang="en-US" sz="2187" dirty="0"/>
          </a:p>
        </p:txBody>
      </p:sp>
      <p:sp>
        <p:nvSpPr>
          <p:cNvPr id="10" name="Text 6"/>
          <p:cNvSpPr/>
          <p:nvPr/>
        </p:nvSpPr>
        <p:spPr>
          <a:xfrm>
            <a:off x="7593806" y="6438424"/>
            <a:ext cx="5006221" cy="710803"/>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실제 시간에 따라서 필요한 박자에 시간을 입력해줘서 데이터를 정제해 주었습니다.</a:t>
            </a:r>
            <a:endParaRPr lang="en-US" sz="1750"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240042" y="587693"/>
            <a:ext cx="5342215" cy="667703"/>
          </a:xfrm>
          <a:prstGeom prst="rect">
            <a:avLst/>
          </a:prstGeom>
          <a:noFill/>
          <a:ln/>
        </p:spPr>
        <p:txBody>
          <a:bodyPr wrap="none" rtlCol="0" anchor="t"/>
          <a:lstStyle/>
          <a:p>
            <a:pPr indent="0" marL="0">
              <a:lnSpc>
                <a:spcPts val="5258"/>
              </a:lnSpc>
              <a:buNone/>
            </a:pPr>
            <a:endParaRPr lang="en-US" sz="4207" dirty="0"/>
          </a:p>
        </p:txBody>
      </p:sp>
      <p:pic>
        <p:nvPicPr>
          <p:cNvPr id="5" name="Image 0" descr="preencoded.png">    </p:cNvPr>
          <p:cNvPicPr>
            <a:picLocks noChangeAspect="1"/>
          </p:cNvPicPr>
          <p:nvPr/>
        </p:nvPicPr>
        <p:blipFill>
          <a:blip r:embed="rId1"/>
          <a:stretch>
            <a:fillRect/>
          </a:stretch>
        </p:blipFill>
        <p:spPr>
          <a:xfrm>
            <a:off x="2240042" y="1816298"/>
            <a:ext cx="4487466" cy="4503539"/>
          </a:xfrm>
          <a:prstGeom prst="rect">
            <a:avLst/>
          </a:prstGeom>
        </p:spPr>
      </p:pic>
      <p:sp>
        <p:nvSpPr>
          <p:cNvPr id="6" name="Text 3"/>
          <p:cNvSpPr/>
          <p:nvPr/>
        </p:nvSpPr>
        <p:spPr>
          <a:xfrm>
            <a:off x="2240042" y="6560225"/>
            <a:ext cx="3540919" cy="333732"/>
          </a:xfrm>
          <a:prstGeom prst="rect">
            <a:avLst/>
          </a:prstGeom>
          <a:noFill/>
          <a:ln/>
        </p:spPr>
        <p:txBody>
          <a:bodyPr wrap="none" rtlCol="0" anchor="t"/>
          <a:lstStyle/>
          <a:p>
            <a:pPr indent="0" marL="0">
              <a:lnSpc>
                <a:spcPts val="2629"/>
              </a:lnSpc>
              <a:buNone/>
            </a:pPr>
            <a:r>
              <a:rPr lang="en-US" sz="2103" b="1" dirty="0">
                <a:solidFill>
                  <a:srgbClr val="1D1D1B"/>
                </a:solidFill>
                <a:latin typeface="Tomorrow" pitchFamily="34" charset="0"/>
                <a:ea typeface="Tomorrow" pitchFamily="34" charset="-122"/>
                <a:cs typeface="Tomorrow" pitchFamily="34" charset="-120"/>
              </a:rPr>
              <a:t>audio 사용해서 Pitch와Time </a:t>
            </a:r>
            <a:endParaRPr lang="en-US" sz="2103" dirty="0"/>
          </a:p>
        </p:txBody>
      </p:sp>
      <p:sp>
        <p:nvSpPr>
          <p:cNvPr id="7" name="Text 4"/>
          <p:cNvSpPr/>
          <p:nvPr/>
        </p:nvSpPr>
        <p:spPr>
          <a:xfrm>
            <a:off x="2240042" y="7107555"/>
            <a:ext cx="4814530" cy="341948"/>
          </a:xfrm>
          <a:prstGeom prst="rect">
            <a:avLst/>
          </a:prstGeom>
          <a:noFill/>
          <a:ln/>
        </p:spPr>
        <p:txBody>
          <a:bodyPr wrap="none" rtlCol="0" anchor="t"/>
          <a:lstStyle/>
          <a:p>
            <a:pPr indent="0" marL="0">
              <a:lnSpc>
                <a:spcPts val="2692"/>
              </a:lnSpc>
              <a:buNone/>
            </a:pPr>
            <a:endParaRPr lang="en-US" sz="1683" dirty="0"/>
          </a:p>
        </p:txBody>
      </p:sp>
      <p:pic>
        <p:nvPicPr>
          <p:cNvPr id="8" name="Image 1" descr="preencoded.png">    </p:cNvPr>
          <p:cNvPicPr>
            <a:picLocks noChangeAspect="1"/>
          </p:cNvPicPr>
          <p:nvPr/>
        </p:nvPicPr>
        <p:blipFill>
          <a:blip r:embed="rId2"/>
          <a:stretch>
            <a:fillRect/>
          </a:stretch>
        </p:blipFill>
        <p:spPr>
          <a:xfrm>
            <a:off x="7591068" y="1779032"/>
            <a:ext cx="4799290" cy="3205282"/>
          </a:xfrm>
          <a:prstGeom prst="rect">
            <a:avLst/>
          </a:prstGeom>
        </p:spPr>
      </p:pic>
      <p:sp>
        <p:nvSpPr>
          <p:cNvPr id="9" name="Text 5"/>
          <p:cNvSpPr/>
          <p:nvPr/>
        </p:nvSpPr>
        <p:spPr>
          <a:xfrm>
            <a:off x="7583448" y="5571887"/>
            <a:ext cx="2882384" cy="333732"/>
          </a:xfrm>
          <a:prstGeom prst="rect">
            <a:avLst/>
          </a:prstGeom>
          <a:noFill/>
          <a:ln/>
        </p:spPr>
        <p:txBody>
          <a:bodyPr wrap="none" rtlCol="0" anchor="t"/>
          <a:lstStyle/>
          <a:p>
            <a:pPr indent="0" marL="0">
              <a:lnSpc>
                <a:spcPts val="2629"/>
              </a:lnSpc>
              <a:buNone/>
            </a:pPr>
            <a:r>
              <a:rPr lang="en-US" sz="2103" b="1" dirty="0">
                <a:solidFill>
                  <a:srgbClr val="1D1D1B"/>
                </a:solidFill>
                <a:latin typeface="Tomorrow" pitchFamily="34" charset="0"/>
                <a:ea typeface="Tomorrow" pitchFamily="34" charset="-122"/>
                <a:cs typeface="Tomorrow" pitchFamily="34" charset="-120"/>
              </a:rPr>
              <a:t>minimum_frequency</a:t>
            </a:r>
            <a:endParaRPr lang="en-US" sz="2103" dirty="0"/>
          </a:p>
        </p:txBody>
      </p:sp>
      <p:sp>
        <p:nvSpPr>
          <p:cNvPr id="10" name="Text 6"/>
          <p:cNvSpPr/>
          <p:nvPr/>
        </p:nvSpPr>
        <p:spPr>
          <a:xfrm>
            <a:off x="7583448" y="6119217"/>
            <a:ext cx="4814530" cy="341948"/>
          </a:xfrm>
          <a:prstGeom prst="rect">
            <a:avLst/>
          </a:prstGeom>
          <a:noFill/>
          <a:ln/>
        </p:spPr>
        <p:txBody>
          <a:bodyPr wrap="none" rtlCol="0" anchor="t"/>
          <a:lstStyle/>
          <a:p>
            <a:pPr indent="0" marL="0">
              <a:lnSpc>
                <a:spcPts val="2692"/>
              </a:lnSpc>
              <a:buNone/>
            </a:pPr>
            <a:r>
              <a:rPr lang="en-US" sz="1683" dirty="0">
                <a:solidFill>
                  <a:srgbClr val="61615C"/>
                </a:solidFill>
                <a:latin typeface="Tomorrow" pitchFamily="34" charset="0"/>
                <a:ea typeface="Tomorrow" pitchFamily="34" charset="-122"/>
                <a:cs typeface="Tomorrow" pitchFamily="34" charset="-120"/>
              </a:rPr>
              <a:t>비슷한 값을 가진 데이터 까지   하나에 음표로 간주</a:t>
            </a:r>
            <a:endParaRPr lang="en-US" sz="1683" dirty="0"/>
          </a:p>
        </p:txBody>
      </p:sp>
      <p:sp>
        <p:nvSpPr>
          <p:cNvPr id="11" name="Text 7"/>
          <p:cNvSpPr/>
          <p:nvPr/>
        </p:nvSpPr>
        <p:spPr>
          <a:xfrm>
            <a:off x="7583448" y="6653451"/>
            <a:ext cx="4814530" cy="341948"/>
          </a:xfrm>
          <a:prstGeom prst="rect">
            <a:avLst/>
          </a:prstGeom>
          <a:noFill/>
          <a:ln/>
        </p:spPr>
        <p:txBody>
          <a:bodyPr wrap="none" rtlCol="0" anchor="t"/>
          <a:lstStyle/>
          <a:p>
            <a:pPr indent="0" marL="0">
              <a:lnSpc>
                <a:spcPts val="2692"/>
              </a:lnSpc>
              <a:buNone/>
            </a:pPr>
            <a:r>
              <a:rPr lang="en-US" sz="1683" dirty="0">
                <a:solidFill>
                  <a:srgbClr val="61615C"/>
                </a:solidFill>
                <a:latin typeface="Tomorrow" pitchFamily="34" charset="0"/>
                <a:ea typeface="Tomorrow" pitchFamily="34" charset="-122"/>
                <a:cs typeface="Tomorrow" pitchFamily="34" charset="-120"/>
              </a:rPr>
              <a:t>1.38-1.06 = 0.32  8분 음표에 더 가까움</a:t>
            </a:r>
            <a:endParaRPr lang="en-US" sz="1683" dirty="0"/>
          </a:p>
        </p:txBody>
      </p:sp>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037993" y="726519"/>
            <a:ext cx="5554980" cy="694373"/>
          </a:xfrm>
          <a:prstGeom prst="rect">
            <a:avLst/>
          </a:prstGeom>
          <a:noFill/>
          <a:ln/>
        </p:spPr>
        <p:txBody>
          <a:bodyPr wrap="none" rtlCol="0" anchor="t"/>
          <a:lstStyle/>
          <a:p>
            <a:pPr indent="0" marL="0">
              <a:lnSpc>
                <a:spcPts val="5468"/>
              </a:lnSpc>
              <a:buNone/>
            </a:pPr>
            <a:endParaRPr lang="en-US" sz="4374" dirty="0"/>
          </a:p>
        </p:txBody>
      </p:sp>
      <p:pic>
        <p:nvPicPr>
          <p:cNvPr id="5" name="Image 0" descr="preencoded.png">    </p:cNvPr>
          <p:cNvPicPr>
            <a:picLocks noChangeAspect="1"/>
          </p:cNvPicPr>
          <p:nvPr/>
        </p:nvPicPr>
        <p:blipFill>
          <a:blip r:embed="rId1"/>
          <a:stretch>
            <a:fillRect/>
          </a:stretch>
        </p:blipFill>
        <p:spPr>
          <a:xfrm>
            <a:off x="2037993" y="2004060"/>
            <a:ext cx="5006221" cy="2943701"/>
          </a:xfrm>
          <a:prstGeom prst="rect">
            <a:avLst/>
          </a:prstGeom>
        </p:spPr>
      </p:pic>
      <p:sp>
        <p:nvSpPr>
          <p:cNvPr id="6" name="Text 3"/>
          <p:cNvSpPr/>
          <p:nvPr/>
        </p:nvSpPr>
        <p:spPr>
          <a:xfrm>
            <a:off x="2037993" y="5197673"/>
            <a:ext cx="3332917" cy="416481"/>
          </a:xfrm>
          <a:prstGeom prst="rect">
            <a:avLst/>
          </a:prstGeom>
          <a:noFill/>
          <a:ln/>
        </p:spPr>
        <p:txBody>
          <a:bodyPr wrap="none" rtlCol="0" anchor="t"/>
          <a:lstStyle/>
          <a:p>
            <a:pPr indent="0" marL="0">
              <a:lnSpc>
                <a:spcPts val="3281"/>
              </a:lnSpc>
              <a:buNone/>
            </a:pPr>
            <a:endParaRPr lang="en-US" sz="2624" dirty="0"/>
          </a:p>
        </p:txBody>
      </p:sp>
      <p:sp>
        <p:nvSpPr>
          <p:cNvPr id="7" name="Text 4"/>
          <p:cNvSpPr/>
          <p:nvPr/>
        </p:nvSpPr>
        <p:spPr>
          <a:xfrm>
            <a:off x="2037993" y="5836325"/>
            <a:ext cx="5006221" cy="355402"/>
          </a:xfrm>
          <a:prstGeom prst="rect">
            <a:avLst/>
          </a:prstGeom>
          <a:noFill/>
          <a:ln/>
        </p:spPr>
        <p:txBody>
          <a:bodyPr wrap="non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Midi 파일을 만들때 실제 적용되는 정보</a:t>
            </a:r>
            <a:endParaRPr lang="en-US" sz="1750" dirty="0"/>
          </a:p>
        </p:txBody>
      </p:sp>
      <p:pic>
        <p:nvPicPr>
          <p:cNvPr id="8" name="Image 1" descr="preencoded.png">    </p:cNvPr>
          <p:cNvPicPr>
            <a:picLocks noChangeAspect="1"/>
          </p:cNvPicPr>
          <p:nvPr/>
        </p:nvPicPr>
        <p:blipFill>
          <a:blip r:embed="rId2"/>
          <a:stretch>
            <a:fillRect/>
          </a:stretch>
        </p:blipFill>
        <p:spPr>
          <a:xfrm>
            <a:off x="7593806" y="2004060"/>
            <a:ext cx="5006221" cy="4055150"/>
          </a:xfrm>
          <a:prstGeom prst="rect">
            <a:avLst/>
          </a:prstGeom>
        </p:spPr>
      </p:pic>
      <p:sp>
        <p:nvSpPr>
          <p:cNvPr id="9" name="Text 5"/>
          <p:cNvSpPr/>
          <p:nvPr/>
        </p:nvSpPr>
        <p:spPr>
          <a:xfrm>
            <a:off x="7593806" y="6309122"/>
            <a:ext cx="3332917" cy="416481"/>
          </a:xfrm>
          <a:prstGeom prst="rect">
            <a:avLst/>
          </a:prstGeom>
          <a:noFill/>
          <a:ln/>
        </p:spPr>
        <p:txBody>
          <a:bodyPr wrap="none" rtlCol="0" anchor="t"/>
          <a:lstStyle/>
          <a:p>
            <a:pPr indent="0" marL="0">
              <a:lnSpc>
                <a:spcPts val="3281"/>
              </a:lnSpc>
              <a:buNone/>
            </a:pPr>
            <a:endParaRPr lang="en-US" sz="2624" dirty="0"/>
          </a:p>
        </p:txBody>
      </p:sp>
      <p:sp>
        <p:nvSpPr>
          <p:cNvPr id="10" name="Text 6"/>
          <p:cNvSpPr/>
          <p:nvPr/>
        </p:nvSpPr>
        <p:spPr>
          <a:xfrm>
            <a:off x="7593806" y="6947773"/>
            <a:ext cx="5006221" cy="355402"/>
          </a:xfrm>
          <a:prstGeom prst="rect">
            <a:avLst/>
          </a:prstGeom>
          <a:noFill/>
          <a:ln/>
        </p:spPr>
        <p:txBody>
          <a:bodyPr wrap="non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시작,종료,pitch,velocity  값</a:t>
            </a:r>
            <a:endParaRPr lang="en-US" sz="1750"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3197185" y="477322"/>
            <a:ext cx="4334708" cy="541853"/>
          </a:xfrm>
          <a:prstGeom prst="rect">
            <a:avLst/>
          </a:prstGeom>
          <a:noFill/>
          <a:ln/>
        </p:spPr>
        <p:txBody>
          <a:bodyPr wrap="none" rtlCol="0" anchor="t"/>
          <a:lstStyle/>
          <a:p>
            <a:pPr indent="0" marL="0">
              <a:lnSpc>
                <a:spcPts val="4267"/>
              </a:lnSpc>
              <a:buNone/>
            </a:pPr>
            <a:endParaRPr lang="en-US" sz="3413" dirty="0"/>
          </a:p>
        </p:txBody>
      </p:sp>
      <p:pic>
        <p:nvPicPr>
          <p:cNvPr id="5" name="Image 0" descr="preencoded.png">    </p:cNvPr>
          <p:cNvPicPr>
            <a:picLocks noChangeAspect="1"/>
          </p:cNvPicPr>
          <p:nvPr/>
        </p:nvPicPr>
        <p:blipFill>
          <a:blip r:embed="rId1"/>
          <a:stretch>
            <a:fillRect/>
          </a:stretch>
        </p:blipFill>
        <p:spPr>
          <a:xfrm>
            <a:off x="3197185" y="1474232"/>
            <a:ext cx="3906560" cy="3835122"/>
          </a:xfrm>
          <a:prstGeom prst="rect">
            <a:avLst/>
          </a:prstGeom>
        </p:spPr>
      </p:pic>
      <p:sp>
        <p:nvSpPr>
          <p:cNvPr id="6" name="Text 3"/>
          <p:cNvSpPr/>
          <p:nvPr/>
        </p:nvSpPr>
        <p:spPr>
          <a:xfrm>
            <a:off x="3197185" y="5504378"/>
            <a:ext cx="2600801" cy="325041"/>
          </a:xfrm>
          <a:prstGeom prst="rect">
            <a:avLst/>
          </a:prstGeom>
          <a:noFill/>
          <a:ln/>
        </p:spPr>
        <p:txBody>
          <a:bodyPr wrap="none" rtlCol="0" anchor="t"/>
          <a:lstStyle/>
          <a:p>
            <a:pPr indent="0" marL="0">
              <a:lnSpc>
                <a:spcPts val="2560"/>
              </a:lnSpc>
              <a:buNone/>
            </a:pPr>
            <a:endParaRPr lang="en-US" sz="2048" dirty="0"/>
          </a:p>
        </p:txBody>
      </p:sp>
      <p:sp>
        <p:nvSpPr>
          <p:cNvPr id="7" name="Text 4"/>
          <p:cNvSpPr/>
          <p:nvPr/>
        </p:nvSpPr>
        <p:spPr>
          <a:xfrm>
            <a:off x="3197185" y="6002774"/>
            <a:ext cx="3906560" cy="277297"/>
          </a:xfrm>
          <a:prstGeom prst="rect">
            <a:avLst/>
          </a:prstGeom>
          <a:noFill/>
          <a:ln/>
        </p:spPr>
        <p:txBody>
          <a:bodyPr wrap="none" rtlCol="0" anchor="t"/>
          <a:lstStyle/>
          <a:p>
            <a:pPr indent="0" marL="0">
              <a:lnSpc>
                <a:spcPts val="2184"/>
              </a:lnSpc>
              <a:buNone/>
            </a:pPr>
            <a:endParaRPr lang="en-US" sz="1365" dirty="0"/>
          </a:p>
        </p:txBody>
      </p:sp>
      <p:pic>
        <p:nvPicPr>
          <p:cNvPr id="8" name="Image 1" descr="preencoded.png">    </p:cNvPr>
          <p:cNvPicPr>
            <a:picLocks noChangeAspect="1"/>
          </p:cNvPicPr>
          <p:nvPr/>
        </p:nvPicPr>
        <p:blipFill>
          <a:blip r:embed="rId2"/>
          <a:stretch>
            <a:fillRect/>
          </a:stretch>
        </p:blipFill>
        <p:spPr>
          <a:xfrm>
            <a:off x="7534275" y="1474232"/>
            <a:ext cx="3906560" cy="5151358"/>
          </a:xfrm>
          <a:prstGeom prst="rect">
            <a:avLst/>
          </a:prstGeom>
        </p:spPr>
      </p:pic>
      <p:sp>
        <p:nvSpPr>
          <p:cNvPr id="9" name="Text 5"/>
          <p:cNvSpPr/>
          <p:nvPr/>
        </p:nvSpPr>
        <p:spPr>
          <a:xfrm>
            <a:off x="7534275" y="6820614"/>
            <a:ext cx="2600801" cy="325041"/>
          </a:xfrm>
          <a:prstGeom prst="rect">
            <a:avLst/>
          </a:prstGeom>
          <a:noFill/>
          <a:ln/>
        </p:spPr>
        <p:txBody>
          <a:bodyPr wrap="none" rtlCol="0" anchor="t"/>
          <a:lstStyle/>
          <a:p>
            <a:pPr indent="0" marL="0">
              <a:lnSpc>
                <a:spcPts val="2560"/>
              </a:lnSpc>
              <a:buNone/>
            </a:pPr>
            <a:endParaRPr lang="en-US" sz="2048" dirty="0"/>
          </a:p>
        </p:txBody>
      </p:sp>
      <p:sp>
        <p:nvSpPr>
          <p:cNvPr id="10" name="Text 6"/>
          <p:cNvSpPr/>
          <p:nvPr/>
        </p:nvSpPr>
        <p:spPr>
          <a:xfrm>
            <a:off x="7534275" y="7319010"/>
            <a:ext cx="3906560" cy="277297"/>
          </a:xfrm>
          <a:prstGeom prst="rect">
            <a:avLst/>
          </a:prstGeom>
          <a:noFill/>
          <a:ln/>
        </p:spPr>
        <p:txBody>
          <a:bodyPr wrap="none" rtlCol="0" anchor="t"/>
          <a:lstStyle/>
          <a:p>
            <a:pPr indent="0" marL="0">
              <a:lnSpc>
                <a:spcPts val="2184"/>
              </a:lnSpc>
              <a:buNone/>
            </a:pPr>
            <a:endParaRPr lang="en-US" sz="1365"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037993" y="1993225"/>
            <a:ext cx="7041237" cy="694373"/>
          </a:xfrm>
          <a:prstGeom prst="rect">
            <a:avLst/>
          </a:prstGeom>
          <a:noFill/>
          <a:ln/>
        </p:spPr>
        <p:txBody>
          <a:bodyPr wrap="none" rtlCol="0" anchor="t"/>
          <a:lstStyle/>
          <a:p>
            <a:pPr indent="0" marL="0">
              <a:lnSpc>
                <a:spcPts val="5468"/>
              </a:lnSpc>
              <a:buNone/>
            </a:pPr>
            <a:r>
              <a:rPr lang="en-US" sz="4374" b="1" dirty="0">
                <a:solidFill>
                  <a:srgbClr val="1D1D1B"/>
                </a:solidFill>
                <a:latin typeface="Tomorrow" pitchFamily="34" charset="0"/>
                <a:ea typeface="Tomorrow" pitchFamily="34" charset="-122"/>
                <a:cs typeface="Tomorrow" pitchFamily="34" charset="-120"/>
              </a:rPr>
              <a:t>음원분리와 미디 변환의 한계점</a:t>
            </a:r>
            <a:endParaRPr lang="en-US" sz="4374" dirty="0"/>
          </a:p>
        </p:txBody>
      </p:sp>
      <p:sp>
        <p:nvSpPr>
          <p:cNvPr id="5" name="Shape 3"/>
          <p:cNvSpPr/>
          <p:nvPr/>
        </p:nvSpPr>
        <p:spPr>
          <a:xfrm>
            <a:off x="2037993" y="3305532"/>
            <a:ext cx="499943" cy="499943"/>
          </a:xfrm>
          <a:prstGeom prst="roundRect">
            <a:avLst>
              <a:gd name="adj" fmla="val 26667"/>
            </a:avLst>
          </a:prstGeom>
          <a:solidFill>
            <a:srgbClr val="EAEAEA"/>
          </a:solidFill>
          <a:ln/>
        </p:spPr>
      </p:sp>
      <p:sp>
        <p:nvSpPr>
          <p:cNvPr id="6" name="Text 4"/>
          <p:cNvSpPr/>
          <p:nvPr/>
        </p:nvSpPr>
        <p:spPr>
          <a:xfrm>
            <a:off x="2212062" y="3347204"/>
            <a:ext cx="151686" cy="416481"/>
          </a:xfrm>
          <a:prstGeom prst="rect">
            <a:avLst/>
          </a:prstGeom>
          <a:noFill/>
          <a:ln/>
        </p:spPr>
        <p:txBody>
          <a:bodyPr wrap="none" rtlCol="0" anchor="t"/>
          <a:lstStyle/>
          <a:p>
            <a:pPr algn="ctr" indent="0" marL="0">
              <a:lnSpc>
                <a:spcPts val="3281"/>
              </a:lnSpc>
              <a:buNone/>
            </a:pPr>
            <a:r>
              <a:rPr lang="en-US" sz="2624" b="1" dirty="0">
                <a:solidFill>
                  <a:srgbClr val="1D1D1B"/>
                </a:solidFill>
                <a:latin typeface="Tomorrow" pitchFamily="34" charset="0"/>
                <a:ea typeface="Tomorrow" pitchFamily="34" charset="-122"/>
                <a:cs typeface="Tomorrow" pitchFamily="34" charset="-120"/>
              </a:rPr>
              <a:t>1</a:t>
            </a:r>
            <a:endParaRPr lang="en-US" sz="2624" dirty="0"/>
          </a:p>
        </p:txBody>
      </p:sp>
      <p:sp>
        <p:nvSpPr>
          <p:cNvPr id="7" name="Text 5"/>
          <p:cNvSpPr/>
          <p:nvPr/>
        </p:nvSpPr>
        <p:spPr>
          <a:xfrm>
            <a:off x="2760107" y="3381851"/>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정확성의 한계</a:t>
            </a:r>
            <a:endParaRPr lang="en-US" sz="2187" dirty="0"/>
          </a:p>
        </p:txBody>
      </p:sp>
      <p:sp>
        <p:nvSpPr>
          <p:cNvPr id="8" name="Text 6"/>
          <p:cNvSpPr/>
          <p:nvPr/>
        </p:nvSpPr>
        <p:spPr>
          <a:xfrm>
            <a:off x="2760107" y="3862268"/>
            <a:ext cx="4444008" cy="710803"/>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현재의 음원분리와 미디 변환 기술은 여전히 완벽하지 않아, 정확성 향상이 필요</a:t>
            </a:r>
            <a:endParaRPr lang="en-US" sz="1750" dirty="0"/>
          </a:p>
        </p:txBody>
      </p:sp>
      <p:sp>
        <p:nvSpPr>
          <p:cNvPr id="9" name="Shape 7"/>
          <p:cNvSpPr/>
          <p:nvPr/>
        </p:nvSpPr>
        <p:spPr>
          <a:xfrm>
            <a:off x="7426285" y="3305532"/>
            <a:ext cx="499943" cy="499943"/>
          </a:xfrm>
          <a:prstGeom prst="roundRect">
            <a:avLst>
              <a:gd name="adj" fmla="val 26667"/>
            </a:avLst>
          </a:prstGeom>
          <a:solidFill>
            <a:srgbClr val="EAEAEA"/>
          </a:solidFill>
          <a:ln/>
        </p:spPr>
      </p:sp>
      <p:sp>
        <p:nvSpPr>
          <p:cNvPr id="10" name="Text 8"/>
          <p:cNvSpPr/>
          <p:nvPr/>
        </p:nvSpPr>
        <p:spPr>
          <a:xfrm>
            <a:off x="7564279" y="3347204"/>
            <a:ext cx="223957" cy="416481"/>
          </a:xfrm>
          <a:prstGeom prst="rect">
            <a:avLst/>
          </a:prstGeom>
          <a:noFill/>
          <a:ln/>
        </p:spPr>
        <p:txBody>
          <a:bodyPr wrap="none" rtlCol="0" anchor="t"/>
          <a:lstStyle/>
          <a:p>
            <a:pPr algn="ctr" indent="0" marL="0">
              <a:lnSpc>
                <a:spcPts val="3281"/>
              </a:lnSpc>
              <a:buNone/>
            </a:pPr>
            <a:r>
              <a:rPr lang="en-US" sz="2624" b="1" dirty="0">
                <a:solidFill>
                  <a:srgbClr val="1D1D1B"/>
                </a:solidFill>
                <a:latin typeface="Tomorrow" pitchFamily="34" charset="0"/>
                <a:ea typeface="Tomorrow" pitchFamily="34" charset="-122"/>
                <a:cs typeface="Tomorrow" pitchFamily="34" charset="-120"/>
              </a:rPr>
              <a:t>2</a:t>
            </a:r>
            <a:endParaRPr lang="en-US" sz="2624" dirty="0"/>
          </a:p>
        </p:txBody>
      </p:sp>
      <p:sp>
        <p:nvSpPr>
          <p:cNvPr id="11" name="Text 9"/>
          <p:cNvSpPr/>
          <p:nvPr/>
        </p:nvSpPr>
        <p:spPr>
          <a:xfrm>
            <a:off x="8148399" y="3381851"/>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복잡한 신호 처리</a:t>
            </a:r>
            <a:endParaRPr lang="en-US" sz="2187" dirty="0"/>
          </a:p>
        </p:txBody>
      </p:sp>
      <p:sp>
        <p:nvSpPr>
          <p:cNvPr id="12" name="Text 10"/>
          <p:cNvSpPr/>
          <p:nvPr/>
        </p:nvSpPr>
        <p:spPr>
          <a:xfrm>
            <a:off x="8148399" y="3862268"/>
            <a:ext cx="4444008" cy="710803"/>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다중 악기와 복잡한 음원 구조를 효과적으로 분리하는 것에 한계가 있다고 생각</a:t>
            </a:r>
            <a:endParaRPr lang="en-US" sz="1750" dirty="0"/>
          </a:p>
        </p:txBody>
      </p:sp>
      <p:sp>
        <p:nvSpPr>
          <p:cNvPr id="13" name="Shape 11"/>
          <p:cNvSpPr/>
          <p:nvPr/>
        </p:nvSpPr>
        <p:spPr>
          <a:xfrm>
            <a:off x="2037993" y="4968835"/>
            <a:ext cx="499943" cy="499943"/>
          </a:xfrm>
          <a:prstGeom prst="roundRect">
            <a:avLst>
              <a:gd name="adj" fmla="val 26667"/>
            </a:avLst>
          </a:prstGeom>
          <a:solidFill>
            <a:srgbClr val="EAEAEA"/>
          </a:solidFill>
          <a:ln/>
        </p:spPr>
      </p:sp>
      <p:sp>
        <p:nvSpPr>
          <p:cNvPr id="14" name="Text 12"/>
          <p:cNvSpPr/>
          <p:nvPr/>
        </p:nvSpPr>
        <p:spPr>
          <a:xfrm>
            <a:off x="2176582" y="5010507"/>
            <a:ext cx="222647" cy="416481"/>
          </a:xfrm>
          <a:prstGeom prst="rect">
            <a:avLst/>
          </a:prstGeom>
          <a:noFill/>
          <a:ln/>
        </p:spPr>
        <p:txBody>
          <a:bodyPr wrap="none" rtlCol="0" anchor="t"/>
          <a:lstStyle/>
          <a:p>
            <a:pPr algn="ctr" indent="0" marL="0">
              <a:lnSpc>
                <a:spcPts val="3281"/>
              </a:lnSpc>
              <a:buNone/>
            </a:pPr>
            <a:r>
              <a:rPr lang="en-US" sz="2624" b="1" dirty="0">
                <a:solidFill>
                  <a:srgbClr val="1D1D1B"/>
                </a:solidFill>
                <a:latin typeface="Tomorrow" pitchFamily="34" charset="0"/>
                <a:ea typeface="Tomorrow" pitchFamily="34" charset="-122"/>
                <a:cs typeface="Tomorrow" pitchFamily="34" charset="-120"/>
              </a:rPr>
              <a:t>3</a:t>
            </a:r>
            <a:endParaRPr lang="en-US" sz="2624" dirty="0"/>
          </a:p>
        </p:txBody>
      </p:sp>
      <p:sp>
        <p:nvSpPr>
          <p:cNvPr id="15" name="Text 13"/>
          <p:cNvSpPr/>
          <p:nvPr/>
        </p:nvSpPr>
        <p:spPr>
          <a:xfrm>
            <a:off x="2760107" y="5045154"/>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실시간 처리의 필요성</a:t>
            </a:r>
            <a:endParaRPr lang="en-US" sz="2187" dirty="0"/>
          </a:p>
        </p:txBody>
      </p:sp>
      <p:sp>
        <p:nvSpPr>
          <p:cNvPr id="16" name="Text 14"/>
          <p:cNvSpPr/>
          <p:nvPr/>
        </p:nvSpPr>
        <p:spPr>
          <a:xfrm>
            <a:off x="2760107" y="5525572"/>
            <a:ext cx="4444008" cy="710803"/>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실시간 오디오 신호 처리가 더 정확하고 빠른 알고리즘 필요</a:t>
            </a:r>
            <a:endParaRPr lang="en-US" sz="1750" dirty="0"/>
          </a:p>
        </p:txBody>
      </p:sp>
      <p:sp>
        <p:nvSpPr>
          <p:cNvPr id="17" name="Shape 15"/>
          <p:cNvSpPr/>
          <p:nvPr/>
        </p:nvSpPr>
        <p:spPr>
          <a:xfrm>
            <a:off x="7426285" y="4968835"/>
            <a:ext cx="499943" cy="499943"/>
          </a:xfrm>
          <a:prstGeom prst="roundRect">
            <a:avLst>
              <a:gd name="adj" fmla="val 26667"/>
            </a:avLst>
          </a:prstGeom>
          <a:solidFill>
            <a:srgbClr val="EAEAEA"/>
          </a:solidFill>
          <a:ln/>
        </p:spPr>
      </p:sp>
      <p:sp>
        <p:nvSpPr>
          <p:cNvPr id="18" name="Text 16"/>
          <p:cNvSpPr/>
          <p:nvPr/>
        </p:nvSpPr>
        <p:spPr>
          <a:xfrm>
            <a:off x="7564279" y="5010507"/>
            <a:ext cx="223957" cy="416481"/>
          </a:xfrm>
          <a:prstGeom prst="rect">
            <a:avLst/>
          </a:prstGeom>
          <a:noFill/>
          <a:ln/>
        </p:spPr>
        <p:txBody>
          <a:bodyPr wrap="none" rtlCol="0" anchor="t"/>
          <a:lstStyle/>
          <a:p>
            <a:pPr algn="ctr" indent="0" marL="0">
              <a:lnSpc>
                <a:spcPts val="3281"/>
              </a:lnSpc>
              <a:buNone/>
            </a:pPr>
            <a:r>
              <a:rPr lang="en-US" sz="2624" b="1" dirty="0">
                <a:solidFill>
                  <a:srgbClr val="1D1D1B"/>
                </a:solidFill>
                <a:latin typeface="Tomorrow" pitchFamily="34" charset="0"/>
                <a:ea typeface="Tomorrow" pitchFamily="34" charset="-122"/>
                <a:cs typeface="Tomorrow" pitchFamily="34" charset="-120"/>
              </a:rPr>
              <a:t>4</a:t>
            </a:r>
            <a:endParaRPr lang="en-US" sz="2624" dirty="0"/>
          </a:p>
        </p:txBody>
      </p:sp>
      <p:sp>
        <p:nvSpPr>
          <p:cNvPr id="19" name="Text 17"/>
          <p:cNvSpPr/>
          <p:nvPr/>
        </p:nvSpPr>
        <p:spPr>
          <a:xfrm>
            <a:off x="8148399" y="5045154"/>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미디 노트에 정리화</a:t>
            </a:r>
            <a:endParaRPr lang="en-US" sz="2187" dirty="0"/>
          </a:p>
        </p:txBody>
      </p:sp>
      <p:sp>
        <p:nvSpPr>
          <p:cNvPr id="20" name="Text 18"/>
          <p:cNvSpPr/>
          <p:nvPr/>
        </p:nvSpPr>
        <p:spPr>
          <a:xfrm>
            <a:off x="8148399" y="5525572"/>
            <a:ext cx="4444008" cy="710803"/>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미디 파일 만들 때 한눈에 알아 볼 수 있게 정리화를 시키는 알고리즘이 필요하다고 생각</a:t>
            </a:r>
            <a:endParaRPr lang="en-US" sz="1750"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p:cNvPr>
          <p:cNvPicPr>
            <a:picLocks noChangeAspect="1"/>
          </p:cNvPicPr>
          <p:nvPr/>
        </p:nvPicPr>
        <p:blipFill>
          <a:blip r:embed="rId1"/>
          <a:stretch>
            <a:fillRect/>
          </a:stretch>
        </p:blipFill>
        <p:spPr>
          <a:xfrm>
            <a:off x="-7620" y="0"/>
            <a:ext cx="3657600" cy="8229600"/>
          </a:xfrm>
          <a:prstGeom prst="rect">
            <a:avLst/>
          </a:prstGeom>
        </p:spPr>
      </p:pic>
      <p:sp>
        <p:nvSpPr>
          <p:cNvPr id="5" name="Text 2"/>
          <p:cNvSpPr/>
          <p:nvPr/>
        </p:nvSpPr>
        <p:spPr>
          <a:xfrm>
            <a:off x="4490799" y="1676638"/>
            <a:ext cx="6530221" cy="694373"/>
          </a:xfrm>
          <a:prstGeom prst="rect">
            <a:avLst/>
          </a:prstGeom>
          <a:noFill/>
          <a:ln/>
        </p:spPr>
        <p:txBody>
          <a:bodyPr wrap="none" rtlCol="0" anchor="t"/>
          <a:lstStyle/>
          <a:p>
            <a:pPr indent="0" marL="0">
              <a:lnSpc>
                <a:spcPts val="5468"/>
              </a:lnSpc>
              <a:buNone/>
            </a:pPr>
            <a:r>
              <a:rPr lang="en-US" sz="4374" b="1" dirty="0">
                <a:solidFill>
                  <a:srgbClr val="1D1D1B"/>
                </a:solidFill>
                <a:latin typeface="Tomorrow" pitchFamily="34" charset="0"/>
                <a:ea typeface="Tomorrow" pitchFamily="34" charset="-122"/>
                <a:cs typeface="Tomorrow" pitchFamily="34" charset="-120"/>
              </a:rPr>
              <a:t>음원분리와 미디 변환의 활용</a:t>
            </a:r>
            <a:endParaRPr lang="en-US" sz="4374" dirty="0"/>
          </a:p>
        </p:txBody>
      </p:sp>
      <p:sp>
        <p:nvSpPr>
          <p:cNvPr id="6" name="Shape 3"/>
          <p:cNvSpPr/>
          <p:nvPr/>
        </p:nvSpPr>
        <p:spPr>
          <a:xfrm>
            <a:off x="4490799" y="2704267"/>
            <a:ext cx="4542115" cy="1990963"/>
          </a:xfrm>
          <a:prstGeom prst="roundRect">
            <a:avLst>
              <a:gd name="adj" fmla="val 6696"/>
            </a:avLst>
          </a:prstGeom>
          <a:solidFill>
            <a:srgbClr val="EAEAEA"/>
          </a:solidFill>
          <a:ln/>
        </p:spPr>
      </p:sp>
      <p:sp>
        <p:nvSpPr>
          <p:cNvPr id="7" name="Text 4"/>
          <p:cNvSpPr/>
          <p:nvPr/>
        </p:nvSpPr>
        <p:spPr>
          <a:xfrm>
            <a:off x="4712970" y="2926437"/>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작곡 프로그램 기능</a:t>
            </a:r>
            <a:endParaRPr lang="en-US" sz="2187" dirty="0"/>
          </a:p>
        </p:txBody>
      </p:sp>
      <p:sp>
        <p:nvSpPr>
          <p:cNvPr id="8" name="Text 5"/>
          <p:cNvSpPr/>
          <p:nvPr/>
        </p:nvSpPr>
        <p:spPr>
          <a:xfrm>
            <a:off x="4712970" y="3406854"/>
            <a:ext cx="4097774" cy="1066205"/>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작곡 프로그램에 Audio to Midi 기능 성능을 더 끌어 올릴 수 있으며 그로 인해  다양한  작곡이 가능</a:t>
            </a:r>
            <a:endParaRPr lang="en-US" sz="1750" dirty="0"/>
          </a:p>
        </p:txBody>
      </p:sp>
      <p:sp>
        <p:nvSpPr>
          <p:cNvPr id="9" name="Shape 6"/>
          <p:cNvSpPr/>
          <p:nvPr/>
        </p:nvSpPr>
        <p:spPr>
          <a:xfrm>
            <a:off x="9255085" y="2704267"/>
            <a:ext cx="4542115" cy="1990963"/>
          </a:xfrm>
          <a:prstGeom prst="roundRect">
            <a:avLst>
              <a:gd name="adj" fmla="val 6696"/>
            </a:avLst>
          </a:prstGeom>
          <a:solidFill>
            <a:srgbClr val="EAEAEA"/>
          </a:solidFill>
          <a:ln/>
        </p:spPr>
      </p:sp>
      <p:sp>
        <p:nvSpPr>
          <p:cNvPr id="10" name="Text 7"/>
          <p:cNvSpPr/>
          <p:nvPr/>
        </p:nvSpPr>
        <p:spPr>
          <a:xfrm>
            <a:off x="9477256" y="2926437"/>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음원 분리의 세분화</a:t>
            </a:r>
            <a:endParaRPr lang="en-US" sz="2187" dirty="0"/>
          </a:p>
        </p:txBody>
      </p:sp>
      <p:sp>
        <p:nvSpPr>
          <p:cNvPr id="11" name="Text 8"/>
          <p:cNvSpPr/>
          <p:nvPr/>
        </p:nvSpPr>
        <p:spPr>
          <a:xfrm>
            <a:off x="9477256" y="3406854"/>
            <a:ext cx="4097774" cy="1066205"/>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지금은  4개 정도에 소리를 분리하지만 향후에 더 다양한 악기에 특성을 파악 해서 발전 한다면 다양한 곡들에 악기 활용 가능</a:t>
            </a:r>
            <a:endParaRPr lang="en-US" sz="1750" dirty="0"/>
          </a:p>
        </p:txBody>
      </p:sp>
      <p:sp>
        <p:nvSpPr>
          <p:cNvPr id="12" name="Shape 9"/>
          <p:cNvSpPr/>
          <p:nvPr/>
        </p:nvSpPr>
        <p:spPr>
          <a:xfrm>
            <a:off x="4490799" y="4917400"/>
            <a:ext cx="9306401" cy="1635562"/>
          </a:xfrm>
          <a:prstGeom prst="roundRect">
            <a:avLst>
              <a:gd name="adj" fmla="val 8151"/>
            </a:avLst>
          </a:prstGeom>
          <a:solidFill>
            <a:srgbClr val="EAEAEA"/>
          </a:solidFill>
          <a:ln/>
        </p:spPr>
      </p:sp>
      <p:sp>
        <p:nvSpPr>
          <p:cNvPr id="13" name="Text 10"/>
          <p:cNvSpPr/>
          <p:nvPr/>
        </p:nvSpPr>
        <p:spPr>
          <a:xfrm>
            <a:off x="4712970" y="5139571"/>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악보 생성</a:t>
            </a:r>
            <a:endParaRPr lang="en-US" sz="2187" dirty="0"/>
          </a:p>
        </p:txBody>
      </p:sp>
      <p:sp>
        <p:nvSpPr>
          <p:cNvPr id="14" name="Text 11"/>
          <p:cNvSpPr/>
          <p:nvPr/>
        </p:nvSpPr>
        <p:spPr>
          <a:xfrm>
            <a:off x="4712970" y="5619988"/>
            <a:ext cx="8862060" cy="710803"/>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미디 파일을 활용하면 악보를 자동으로 생성할 수 있는데. 이러한 방법으로 노래를 카피해서 악보를 만드는 사업에 큰 영향을 끼칠 수 있을것이라고 생각</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037993" y="1263491"/>
            <a:ext cx="7684889" cy="694373"/>
          </a:xfrm>
          <a:prstGeom prst="rect">
            <a:avLst/>
          </a:prstGeom>
          <a:noFill/>
          <a:ln/>
        </p:spPr>
        <p:txBody>
          <a:bodyPr wrap="none" rtlCol="0" anchor="t"/>
          <a:lstStyle/>
          <a:p>
            <a:pPr indent="0" marL="0">
              <a:lnSpc>
                <a:spcPts val="5468"/>
              </a:lnSpc>
              <a:buNone/>
            </a:pPr>
            <a:r>
              <a:rPr lang="en-US" sz="4374" b="1" dirty="0">
                <a:solidFill>
                  <a:srgbClr val="1D1D1B"/>
                </a:solidFill>
                <a:latin typeface="Tomorrow" pitchFamily="34" charset="0"/>
                <a:ea typeface="Tomorrow" pitchFamily="34" charset="-122"/>
                <a:cs typeface="Tomorrow" pitchFamily="34" charset="-120"/>
              </a:rPr>
              <a:t>음원분리와 미디 변환의 실제 사례</a:t>
            </a:r>
            <a:endParaRPr lang="en-US" sz="4374" dirty="0"/>
          </a:p>
        </p:txBody>
      </p:sp>
      <p:pic>
        <p:nvPicPr>
          <p:cNvPr id="5" name="Image 0" descr="preencoded.png">    </p:cNvPr>
          <p:cNvPicPr>
            <a:picLocks noChangeAspect="1"/>
          </p:cNvPicPr>
          <p:nvPr/>
        </p:nvPicPr>
        <p:blipFill>
          <a:blip r:embed="rId1"/>
          <a:stretch>
            <a:fillRect/>
          </a:stretch>
        </p:blipFill>
        <p:spPr>
          <a:xfrm>
            <a:off x="2037993" y="2402205"/>
            <a:ext cx="3295888" cy="2036921"/>
          </a:xfrm>
          <a:prstGeom prst="rect">
            <a:avLst/>
          </a:prstGeom>
        </p:spPr>
      </p:pic>
      <p:sp>
        <p:nvSpPr>
          <p:cNvPr id="6" name="Text 3"/>
          <p:cNvSpPr/>
          <p:nvPr/>
        </p:nvSpPr>
        <p:spPr>
          <a:xfrm>
            <a:off x="2037993" y="4716780"/>
            <a:ext cx="3295888" cy="694373"/>
          </a:xfrm>
          <a:prstGeom prst="rect">
            <a:avLst/>
          </a:prstGeom>
          <a:noFill/>
          <a:ln/>
        </p:spPr>
        <p:txBody>
          <a:bodyPr wrap="square" rtlCol="0" anchor="t"/>
          <a:lstStyle/>
          <a:p>
            <a:pPr algn="l" indent="0" marL="0">
              <a:lnSpc>
                <a:spcPts val="2734"/>
              </a:lnSpc>
              <a:buNone/>
            </a:pPr>
            <a:r>
              <a:rPr lang="en-US" sz="2187" b="1" dirty="0">
                <a:solidFill>
                  <a:srgbClr val="1D1D1B"/>
                </a:solidFill>
                <a:latin typeface="Tomorrow" pitchFamily="34" charset="0"/>
                <a:ea typeface="Tomorrow" pitchFamily="34" charset="-122"/>
                <a:cs typeface="Tomorrow" pitchFamily="34" charset="-120"/>
              </a:rPr>
              <a:t>프로듀서의 음원 분리 및 미디 변환</a:t>
            </a:r>
            <a:endParaRPr lang="en-US" sz="2187" dirty="0"/>
          </a:p>
        </p:txBody>
      </p:sp>
      <p:sp>
        <p:nvSpPr>
          <p:cNvPr id="7" name="Text 4"/>
          <p:cNvSpPr/>
          <p:nvPr/>
        </p:nvSpPr>
        <p:spPr>
          <a:xfrm>
            <a:off x="2037993" y="5544383"/>
            <a:ext cx="3295888" cy="1421606"/>
          </a:xfrm>
          <a:prstGeom prst="rect">
            <a:avLst/>
          </a:prstGeom>
          <a:noFill/>
          <a:ln/>
        </p:spPr>
        <p:txBody>
          <a:bodyPr wrap="square" rtlCol="0" anchor="t"/>
          <a:lstStyle/>
          <a:p>
            <a:pPr algn="l" indent="0" marL="0">
              <a:lnSpc>
                <a:spcPts val="2799"/>
              </a:lnSpc>
              <a:buNone/>
            </a:pPr>
            <a:r>
              <a:rPr lang="en-US" sz="1750" dirty="0">
                <a:solidFill>
                  <a:srgbClr val="61615C"/>
                </a:solidFill>
                <a:latin typeface="Tomorrow" pitchFamily="34" charset="0"/>
                <a:ea typeface="Tomorrow" pitchFamily="34" charset="-122"/>
                <a:cs typeface="Tomorrow" pitchFamily="34" charset="-120"/>
              </a:rPr>
              <a:t>음악 프로듀서가 오디오 파일에서 각 악기 소리를 분리하고, 이를 활용하여 새로운 편곡과 미디 파일을 생성하는 모습을 보여줍니다.</a:t>
            </a:r>
            <a:endParaRPr lang="en-US" sz="1750" dirty="0"/>
          </a:p>
        </p:txBody>
      </p:sp>
      <p:pic>
        <p:nvPicPr>
          <p:cNvPr id="8" name="Image 1" descr="preencoded.png">    </p:cNvPr>
          <p:cNvPicPr>
            <a:picLocks noChangeAspect="1"/>
          </p:cNvPicPr>
          <p:nvPr/>
        </p:nvPicPr>
        <p:blipFill>
          <a:blip r:embed="rId2"/>
          <a:stretch>
            <a:fillRect/>
          </a:stretch>
        </p:blipFill>
        <p:spPr>
          <a:xfrm>
            <a:off x="5667137" y="2402205"/>
            <a:ext cx="3296007" cy="2037040"/>
          </a:xfrm>
          <a:prstGeom prst="rect">
            <a:avLst/>
          </a:prstGeom>
        </p:spPr>
      </p:pic>
      <p:sp>
        <p:nvSpPr>
          <p:cNvPr id="9" name="Text 5"/>
          <p:cNvSpPr/>
          <p:nvPr/>
        </p:nvSpPr>
        <p:spPr>
          <a:xfrm>
            <a:off x="5667137" y="4716899"/>
            <a:ext cx="3296007" cy="694373"/>
          </a:xfrm>
          <a:prstGeom prst="rect">
            <a:avLst/>
          </a:prstGeom>
          <a:noFill/>
          <a:ln/>
        </p:spPr>
        <p:txBody>
          <a:bodyPr wrap="square" rtlCol="0" anchor="t"/>
          <a:lstStyle/>
          <a:p>
            <a:pPr algn="l" indent="0" marL="0">
              <a:lnSpc>
                <a:spcPts val="2734"/>
              </a:lnSpc>
              <a:buNone/>
            </a:pPr>
            <a:r>
              <a:rPr lang="en-US" sz="2187" b="1" dirty="0">
                <a:solidFill>
                  <a:srgbClr val="1D1D1B"/>
                </a:solidFill>
                <a:latin typeface="Tomorrow" pitchFamily="34" charset="0"/>
                <a:ea typeface="Tomorrow" pitchFamily="34" charset="-122"/>
                <a:cs typeface="Tomorrow" pitchFamily="34" charset="-120"/>
              </a:rPr>
              <a:t>VR 기반 음원 분리와 미디 편집</a:t>
            </a:r>
            <a:endParaRPr lang="en-US" sz="2187" dirty="0"/>
          </a:p>
        </p:txBody>
      </p:sp>
      <p:sp>
        <p:nvSpPr>
          <p:cNvPr id="10" name="Text 6"/>
          <p:cNvSpPr/>
          <p:nvPr/>
        </p:nvSpPr>
        <p:spPr>
          <a:xfrm>
            <a:off x="5667137" y="5544503"/>
            <a:ext cx="3296007" cy="1421606"/>
          </a:xfrm>
          <a:prstGeom prst="rect">
            <a:avLst/>
          </a:prstGeom>
          <a:noFill/>
          <a:ln/>
        </p:spPr>
        <p:txBody>
          <a:bodyPr wrap="square" rtlCol="0" anchor="t"/>
          <a:lstStyle/>
          <a:p>
            <a:pPr algn="l" indent="0" marL="0">
              <a:lnSpc>
                <a:spcPts val="2799"/>
              </a:lnSpc>
              <a:buNone/>
            </a:pPr>
            <a:r>
              <a:rPr lang="en-US" sz="1750" dirty="0">
                <a:solidFill>
                  <a:srgbClr val="61615C"/>
                </a:solidFill>
                <a:latin typeface="Tomorrow" pitchFamily="34" charset="0"/>
                <a:ea typeface="Tomorrow" pitchFamily="34" charset="-122"/>
                <a:cs typeface="Tomorrow" pitchFamily="34" charset="-120"/>
              </a:rPr>
              <a:t>가상현실 기술을 활용하여 오디오 신호를 분리하고, 직관적인 미디 편집 도구로 새로운 음악을 만들어내는 사례입니다.</a:t>
            </a:r>
            <a:endParaRPr lang="en-US" sz="1750" dirty="0"/>
          </a:p>
        </p:txBody>
      </p:sp>
      <p:pic>
        <p:nvPicPr>
          <p:cNvPr id="11" name="Image 2" descr="preencoded.png">    </p:cNvPr>
          <p:cNvPicPr>
            <a:picLocks noChangeAspect="1"/>
          </p:cNvPicPr>
          <p:nvPr/>
        </p:nvPicPr>
        <p:blipFill>
          <a:blip r:embed="rId3"/>
          <a:stretch>
            <a:fillRect/>
          </a:stretch>
        </p:blipFill>
        <p:spPr>
          <a:xfrm>
            <a:off x="9296400" y="2402205"/>
            <a:ext cx="3296007" cy="2037040"/>
          </a:xfrm>
          <a:prstGeom prst="rect">
            <a:avLst/>
          </a:prstGeom>
        </p:spPr>
      </p:pic>
      <p:sp>
        <p:nvSpPr>
          <p:cNvPr id="12" name="Text 7"/>
          <p:cNvSpPr/>
          <p:nvPr/>
        </p:nvSpPr>
        <p:spPr>
          <a:xfrm>
            <a:off x="9296400" y="4716899"/>
            <a:ext cx="3296007" cy="694373"/>
          </a:xfrm>
          <a:prstGeom prst="rect">
            <a:avLst/>
          </a:prstGeom>
          <a:noFill/>
          <a:ln/>
        </p:spPr>
        <p:txBody>
          <a:bodyPr wrap="square" rtlCol="0" anchor="t"/>
          <a:lstStyle/>
          <a:p>
            <a:pPr algn="l" indent="0" marL="0">
              <a:lnSpc>
                <a:spcPts val="2734"/>
              </a:lnSpc>
              <a:buNone/>
            </a:pPr>
            <a:r>
              <a:rPr lang="en-US" sz="2187" b="1" dirty="0">
                <a:solidFill>
                  <a:srgbClr val="1D1D1B"/>
                </a:solidFill>
                <a:latin typeface="Tomorrow" pitchFamily="34" charset="0"/>
                <a:ea typeface="Tomorrow" pitchFamily="34" charset="-122"/>
                <a:cs typeface="Tomorrow" pitchFamily="34" charset="-120"/>
              </a:rPr>
              <a:t>AI 기반 Audio to MIDI 변환</a:t>
            </a:r>
            <a:endParaRPr lang="en-US" sz="2187" dirty="0"/>
          </a:p>
        </p:txBody>
      </p:sp>
      <p:sp>
        <p:nvSpPr>
          <p:cNvPr id="13" name="Text 8"/>
          <p:cNvSpPr/>
          <p:nvPr/>
        </p:nvSpPr>
        <p:spPr>
          <a:xfrm>
            <a:off x="9296400" y="5544503"/>
            <a:ext cx="3296007" cy="1066205"/>
          </a:xfrm>
          <a:prstGeom prst="rect">
            <a:avLst/>
          </a:prstGeom>
          <a:noFill/>
          <a:ln/>
        </p:spPr>
        <p:txBody>
          <a:bodyPr wrap="square" rtlCol="0" anchor="t"/>
          <a:lstStyle/>
          <a:p>
            <a:pPr algn="l" indent="0" marL="0">
              <a:lnSpc>
                <a:spcPts val="2799"/>
              </a:lnSpc>
              <a:buNone/>
            </a:pPr>
            <a:r>
              <a:rPr lang="en-US" sz="1750" dirty="0">
                <a:solidFill>
                  <a:srgbClr val="61615C"/>
                </a:solidFill>
                <a:latin typeface="Tomorrow" pitchFamily="34" charset="0"/>
                <a:ea typeface="Tomorrow" pitchFamily="34" charset="-122"/>
                <a:cs typeface="Tomorrow" pitchFamily="34" charset="-120"/>
              </a:rPr>
              <a:t>딥러닝 기술을 활용하여 녹음된 오디오 파일을 자동으로 악보와 미디 데이터로 변환하는 사례를 보여줍니다.</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037993" y="1687711"/>
            <a:ext cx="5554980" cy="694373"/>
          </a:xfrm>
          <a:prstGeom prst="rect">
            <a:avLst/>
          </a:prstGeom>
          <a:noFill/>
          <a:ln/>
        </p:spPr>
        <p:txBody>
          <a:bodyPr wrap="none" rtlCol="0" anchor="t"/>
          <a:lstStyle/>
          <a:p>
            <a:pPr indent="0" marL="0">
              <a:lnSpc>
                <a:spcPts val="5468"/>
              </a:lnSpc>
              <a:buNone/>
            </a:pPr>
            <a:r>
              <a:rPr lang="en-US" sz="4374" b="1" dirty="0">
                <a:solidFill>
                  <a:srgbClr val="1D1D1B"/>
                </a:solidFill>
                <a:latin typeface="Tomorrow" pitchFamily="34" charset="0"/>
                <a:ea typeface="Tomorrow" pitchFamily="34" charset="-122"/>
                <a:cs typeface="Tomorrow" pitchFamily="34" charset="-120"/>
              </a:rPr>
              <a:t>결론 및 요약</a:t>
            </a:r>
            <a:endParaRPr lang="en-US" sz="4374" dirty="0"/>
          </a:p>
        </p:txBody>
      </p:sp>
      <p:sp>
        <p:nvSpPr>
          <p:cNvPr id="5" name="Text 3"/>
          <p:cNvSpPr/>
          <p:nvPr/>
        </p:nvSpPr>
        <p:spPr>
          <a:xfrm>
            <a:off x="2037993" y="2937510"/>
            <a:ext cx="2232065" cy="694373"/>
          </a:xfrm>
          <a:prstGeom prst="rect">
            <a:avLst/>
          </a:prstGeom>
          <a:noFill/>
          <a:ln/>
        </p:spPr>
        <p:txBody>
          <a:bodyPr wrap="squar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음원분리와 미디 변환의 가치</a:t>
            </a:r>
            <a:endParaRPr lang="en-US" sz="2187" dirty="0"/>
          </a:p>
        </p:txBody>
      </p:sp>
      <p:sp>
        <p:nvSpPr>
          <p:cNvPr id="6" name="Text 4"/>
          <p:cNvSpPr/>
          <p:nvPr/>
        </p:nvSpPr>
        <p:spPr>
          <a:xfrm>
            <a:off x="2037993" y="3854053"/>
            <a:ext cx="2232065" cy="2487811"/>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음원분리 기술은 음악 제작 및 편집, 자동 태깅, 음성 처리 등 다양한 분야에서 활용되며, 미디 변환은 새로운 음악 작곡과 편곡의 가능성을 열어줍니다.</a:t>
            </a:r>
            <a:endParaRPr lang="en-US" sz="1750" dirty="0"/>
          </a:p>
        </p:txBody>
      </p:sp>
      <p:sp>
        <p:nvSpPr>
          <p:cNvPr id="7" name="Text 5"/>
          <p:cNvSpPr/>
          <p:nvPr/>
        </p:nvSpPr>
        <p:spPr>
          <a:xfrm>
            <a:off x="4819650" y="2937510"/>
            <a:ext cx="2232065" cy="694373"/>
          </a:xfrm>
          <a:prstGeom prst="rect">
            <a:avLst/>
          </a:prstGeom>
          <a:noFill/>
          <a:ln/>
        </p:spPr>
        <p:txBody>
          <a:bodyPr wrap="squar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기술적 발전의 필요성</a:t>
            </a:r>
            <a:endParaRPr lang="en-US" sz="2187" dirty="0"/>
          </a:p>
        </p:txBody>
      </p:sp>
      <p:sp>
        <p:nvSpPr>
          <p:cNvPr id="8" name="Text 6"/>
          <p:cNvSpPr/>
          <p:nvPr/>
        </p:nvSpPr>
        <p:spPr>
          <a:xfrm>
            <a:off x="4819650" y="3854053"/>
            <a:ext cx="2232065" cy="1777008"/>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정확성과 실시간 처리 능력 향상, 복잡한 신호 처리 기술 개발 등의 과제를 해결하기 위한 지속적인 연구가 필요합니다.</a:t>
            </a:r>
            <a:endParaRPr lang="en-US" sz="1750" dirty="0"/>
          </a:p>
        </p:txBody>
      </p:sp>
      <p:sp>
        <p:nvSpPr>
          <p:cNvPr id="9" name="Text 7"/>
          <p:cNvSpPr/>
          <p:nvPr/>
        </p:nvSpPr>
        <p:spPr>
          <a:xfrm>
            <a:off x="7601307" y="2937510"/>
            <a:ext cx="2232065" cy="694373"/>
          </a:xfrm>
          <a:prstGeom prst="rect">
            <a:avLst/>
          </a:prstGeom>
          <a:noFill/>
          <a:ln/>
        </p:spPr>
        <p:txBody>
          <a:bodyPr wrap="squar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창의적 활용 방안 모색</a:t>
            </a:r>
            <a:endParaRPr lang="en-US" sz="2187" dirty="0"/>
          </a:p>
        </p:txBody>
      </p:sp>
      <p:sp>
        <p:nvSpPr>
          <p:cNvPr id="10" name="Text 8"/>
          <p:cNvSpPr/>
          <p:nvPr/>
        </p:nvSpPr>
        <p:spPr>
          <a:xfrm>
            <a:off x="7601307" y="3854053"/>
            <a:ext cx="2232065" cy="1421606"/>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이 기술들의 적용 범위를 더욱 확장하고 새로운 활용 사례를 개발하는 것이 중요합니다.</a:t>
            </a:r>
            <a:endParaRPr lang="en-US" sz="1750" dirty="0"/>
          </a:p>
        </p:txBody>
      </p:sp>
      <p:sp>
        <p:nvSpPr>
          <p:cNvPr id="11" name="Text 9"/>
          <p:cNvSpPr/>
          <p:nvPr/>
        </p:nvSpPr>
        <p:spPr>
          <a:xfrm>
            <a:off x="10382964" y="2937510"/>
            <a:ext cx="2232065"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음악 생태계의 혁신</a:t>
            </a:r>
            <a:endParaRPr lang="en-US" sz="2187" dirty="0"/>
          </a:p>
        </p:txBody>
      </p:sp>
      <p:sp>
        <p:nvSpPr>
          <p:cNvPr id="12" name="Text 10"/>
          <p:cNvSpPr/>
          <p:nvPr/>
        </p:nvSpPr>
        <p:spPr>
          <a:xfrm>
            <a:off x="10382964" y="3506867"/>
            <a:ext cx="2232065" cy="1421606"/>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음원분리와 미디 변환은 음악 제작과 유통, 소비 방식의 혁신을 가져올 것으로 기대됩니다.</a:t>
            </a:r>
            <a:endParaRPr lang="en-US" sz="1750" dirty="0"/>
          </a:p>
        </p:txBody>
      </p:sp>
      <p:pic>
        <p:nvPicPr>
          <p:cNvPr id="13"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037993" y="2216706"/>
            <a:ext cx="5554980" cy="694373"/>
          </a:xfrm>
          <a:prstGeom prst="rect">
            <a:avLst/>
          </a:prstGeom>
          <a:noFill/>
          <a:ln/>
        </p:spPr>
        <p:txBody>
          <a:bodyPr wrap="none" rtlCol="0" anchor="t"/>
          <a:lstStyle/>
          <a:p>
            <a:pPr indent="0" marL="0">
              <a:lnSpc>
                <a:spcPts val="5468"/>
              </a:lnSpc>
              <a:buNone/>
            </a:pPr>
            <a:r>
              <a:rPr lang="en-US" sz="4374" b="1" dirty="0">
                <a:solidFill>
                  <a:srgbClr val="1D1D1B"/>
                </a:solidFill>
                <a:latin typeface="Tomorrow" pitchFamily="34" charset="0"/>
                <a:ea typeface="Tomorrow" pitchFamily="34" charset="-122"/>
                <a:cs typeface="Tomorrow" pitchFamily="34" charset="-120"/>
              </a:rPr>
              <a:t>음원분리란 무엇인가?</a:t>
            </a:r>
            <a:endParaRPr lang="en-US" sz="4374" dirty="0"/>
          </a:p>
        </p:txBody>
      </p:sp>
      <p:sp>
        <p:nvSpPr>
          <p:cNvPr id="5" name="Text 3"/>
          <p:cNvSpPr/>
          <p:nvPr/>
        </p:nvSpPr>
        <p:spPr>
          <a:xfrm>
            <a:off x="2037993" y="3466505"/>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음원분리의 개념</a:t>
            </a:r>
            <a:endParaRPr lang="en-US" sz="2187" dirty="0"/>
          </a:p>
        </p:txBody>
      </p:sp>
      <p:sp>
        <p:nvSpPr>
          <p:cNvPr id="6" name="Text 4"/>
          <p:cNvSpPr/>
          <p:nvPr/>
        </p:nvSpPr>
        <p:spPr>
          <a:xfrm>
            <a:off x="2037993" y="4035862"/>
            <a:ext cx="3204091" cy="1777008"/>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음원분리는 오디오 신호에서 서로 다른 음원을 각각 분리해내는 기술을 의미합니다. 이를 통해 개별 악기 소리나 음성 등을 독립적으로 추출할 수 있습니다.</a:t>
            </a:r>
            <a:endParaRPr lang="en-US" sz="1750" dirty="0"/>
          </a:p>
        </p:txBody>
      </p:sp>
      <p:sp>
        <p:nvSpPr>
          <p:cNvPr id="7" name="Text 5"/>
          <p:cNvSpPr/>
          <p:nvPr/>
        </p:nvSpPr>
        <p:spPr>
          <a:xfrm>
            <a:off x="5791676" y="3466505"/>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음원분리의 필요성</a:t>
            </a:r>
            <a:endParaRPr lang="en-US" sz="2187" dirty="0"/>
          </a:p>
        </p:txBody>
      </p:sp>
      <p:sp>
        <p:nvSpPr>
          <p:cNvPr id="8" name="Text 6"/>
          <p:cNvSpPr/>
          <p:nvPr/>
        </p:nvSpPr>
        <p:spPr>
          <a:xfrm>
            <a:off x="5791676" y="4035862"/>
            <a:ext cx="3322796" cy="1777008"/>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음원분리는 노래의 개별 악기 추출, 보컬 분리, 악기 소리 수정 등 다양한 음악 제작 및 편집 작업에 활용됩니다. 또한 자동 음원 태깅, 음성 인식 등의 분야에서도 중요한 기술입니다.</a:t>
            </a:r>
            <a:endParaRPr lang="en-US" sz="1750" dirty="0"/>
          </a:p>
        </p:txBody>
      </p:sp>
      <p:sp>
        <p:nvSpPr>
          <p:cNvPr id="9" name="Text 7"/>
          <p:cNvSpPr/>
          <p:nvPr/>
        </p:nvSpPr>
        <p:spPr>
          <a:xfrm>
            <a:off x="9664065" y="3466505"/>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음원분리 알고리즘</a:t>
            </a:r>
            <a:endParaRPr lang="en-US" sz="2187" dirty="0"/>
          </a:p>
        </p:txBody>
      </p:sp>
      <p:sp>
        <p:nvSpPr>
          <p:cNvPr id="10" name="Text 8"/>
          <p:cNvSpPr/>
          <p:nvPr/>
        </p:nvSpPr>
        <p:spPr>
          <a:xfrm>
            <a:off x="9664065" y="4035862"/>
            <a:ext cx="2943344" cy="1777008"/>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음원분리를 위해서는 기계학습 및 신호처리 기술이 활용됩니다. 대표적인 알고리즘으로는 독립 성분 분석(ICA), 비음수 행렬 인수분해(NMF) 등이 있습니다.</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037993" y="661273"/>
            <a:ext cx="5554980" cy="694373"/>
          </a:xfrm>
          <a:prstGeom prst="rect">
            <a:avLst/>
          </a:prstGeom>
          <a:noFill/>
          <a:ln/>
        </p:spPr>
        <p:txBody>
          <a:bodyPr wrap="none" rtlCol="0" anchor="t"/>
          <a:lstStyle/>
          <a:p>
            <a:pPr indent="0" marL="0">
              <a:lnSpc>
                <a:spcPts val="5468"/>
              </a:lnSpc>
              <a:buNone/>
            </a:pPr>
            <a:r>
              <a:rPr lang="en-US" sz="4374" b="1" dirty="0">
                <a:solidFill>
                  <a:srgbClr val="1D1D1B"/>
                </a:solidFill>
                <a:latin typeface="Tomorrow" pitchFamily="34" charset="0"/>
                <a:ea typeface="Tomorrow" pitchFamily="34" charset="-122"/>
                <a:cs typeface="Tomorrow" pitchFamily="34" charset="-120"/>
              </a:rPr>
              <a:t>스펙트로그램</a:t>
            </a:r>
            <a:endParaRPr lang="en-US" sz="4374" dirty="0"/>
          </a:p>
        </p:txBody>
      </p:sp>
      <p:sp>
        <p:nvSpPr>
          <p:cNvPr id="5" name="Text 3"/>
          <p:cNvSpPr/>
          <p:nvPr/>
        </p:nvSpPr>
        <p:spPr>
          <a:xfrm>
            <a:off x="2037993" y="1799987"/>
            <a:ext cx="10554414" cy="1066205"/>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스펙트로그램은 오디오 신호의 주파수 스펙트럼을 시간에 따라 시각화한 그래프입니다. 이를 통해 음원의 주파수 구성과 변화를 직관적으로 파악할 수 있습니다. 스펙트로그램은 음원분리, 음성 분석, 음향 감정 등 다양한 오디오 신호처리 분야에서 중요하게 활용됩니다.</a:t>
            </a:r>
            <a:endParaRPr lang="en-US" sz="1750" dirty="0"/>
          </a:p>
        </p:txBody>
      </p:sp>
      <p:sp>
        <p:nvSpPr>
          <p:cNvPr id="6" name="Text 4"/>
          <p:cNvSpPr/>
          <p:nvPr/>
        </p:nvSpPr>
        <p:spPr>
          <a:xfrm>
            <a:off x="2037993" y="3116104"/>
            <a:ext cx="10554414" cy="1066205"/>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스펙트로그램의 수평축은 시간, 수직축은 주파수를 나타냅니다. 그래프의 색상은 주파수 성분의 진폭을 나타내며, 진폭이 높을수록 밝은 색상으로 표현됩니다. 이를 통해 악기 소리의 특징, 음성의 포먼트, 그리고 전체적인 음원의 시간-주파수 특성을 효과적으로 확인할 수 있습니다.</a:t>
            </a:r>
            <a:endParaRPr lang="en-US" sz="1750" dirty="0"/>
          </a:p>
        </p:txBody>
      </p:sp>
      <p:pic>
        <p:nvPicPr>
          <p:cNvPr id="7" name="Image 0" descr="preencoded.png">    </p:cNvPr>
          <p:cNvPicPr>
            <a:picLocks noChangeAspect="1"/>
          </p:cNvPicPr>
          <p:nvPr/>
        </p:nvPicPr>
        <p:blipFill>
          <a:blip r:embed="rId1"/>
          <a:stretch>
            <a:fillRect/>
          </a:stretch>
        </p:blipFill>
        <p:spPr>
          <a:xfrm>
            <a:off x="2037993" y="4682133"/>
            <a:ext cx="3156347" cy="2066806"/>
          </a:xfrm>
          <a:prstGeom prst="rect">
            <a:avLst/>
          </a:prstGeom>
        </p:spPr>
      </p:pic>
      <p:sp>
        <p:nvSpPr>
          <p:cNvPr id="8" name="Text 5"/>
          <p:cNvSpPr/>
          <p:nvPr/>
        </p:nvSpPr>
        <p:spPr>
          <a:xfrm>
            <a:off x="2037993" y="6998851"/>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Bass</a:t>
            </a:r>
            <a:endParaRPr lang="en-US" sz="2187" dirty="0"/>
          </a:p>
        </p:txBody>
      </p:sp>
      <p:pic>
        <p:nvPicPr>
          <p:cNvPr id="9" name="Image 1" descr="preencoded.png">    </p:cNvPr>
          <p:cNvPicPr>
            <a:picLocks noChangeAspect="1"/>
          </p:cNvPicPr>
          <p:nvPr/>
        </p:nvPicPr>
        <p:blipFill>
          <a:blip r:embed="rId2"/>
          <a:stretch>
            <a:fillRect/>
          </a:stretch>
        </p:blipFill>
        <p:spPr>
          <a:xfrm>
            <a:off x="5743932" y="4682133"/>
            <a:ext cx="3156347" cy="2066806"/>
          </a:xfrm>
          <a:prstGeom prst="rect">
            <a:avLst/>
          </a:prstGeom>
        </p:spPr>
      </p:pic>
      <p:sp>
        <p:nvSpPr>
          <p:cNvPr id="10" name="Text 6"/>
          <p:cNvSpPr/>
          <p:nvPr/>
        </p:nvSpPr>
        <p:spPr>
          <a:xfrm>
            <a:off x="5743932" y="6998851"/>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Drums</a:t>
            </a:r>
            <a:endParaRPr lang="en-US" sz="2187" dirty="0"/>
          </a:p>
        </p:txBody>
      </p:sp>
      <p:pic>
        <p:nvPicPr>
          <p:cNvPr id="11" name="Image 2" descr="preencoded.png">    </p:cNvPr>
          <p:cNvPicPr>
            <a:picLocks noChangeAspect="1"/>
          </p:cNvPicPr>
          <p:nvPr/>
        </p:nvPicPr>
        <p:blipFill>
          <a:blip r:embed="rId3"/>
          <a:stretch>
            <a:fillRect/>
          </a:stretch>
        </p:blipFill>
        <p:spPr>
          <a:xfrm>
            <a:off x="9449872" y="4682133"/>
            <a:ext cx="3156347" cy="2066806"/>
          </a:xfrm>
          <a:prstGeom prst="rect">
            <a:avLst/>
          </a:prstGeom>
        </p:spPr>
      </p:pic>
      <p:sp>
        <p:nvSpPr>
          <p:cNvPr id="12" name="Text 7"/>
          <p:cNvSpPr/>
          <p:nvPr/>
        </p:nvSpPr>
        <p:spPr>
          <a:xfrm>
            <a:off x="9449872" y="6998851"/>
            <a:ext cx="2777490"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Vocals</a:t>
            </a:r>
            <a:endParaRPr lang="en-US" sz="2187" dirty="0"/>
          </a:p>
        </p:txBody>
      </p:sp>
      <p:pic>
        <p:nvPicPr>
          <p:cNvPr id="13"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p:cNvPr>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2640211"/>
            <a:ext cx="5554980" cy="694373"/>
          </a:xfrm>
          <a:prstGeom prst="rect">
            <a:avLst/>
          </a:prstGeom>
          <a:noFill/>
          <a:ln/>
        </p:spPr>
        <p:txBody>
          <a:bodyPr wrap="none" rtlCol="0" anchor="t"/>
          <a:lstStyle/>
          <a:p>
            <a:pPr indent="0" marL="0">
              <a:lnSpc>
                <a:spcPts val="5468"/>
              </a:lnSpc>
              <a:buNone/>
            </a:pPr>
            <a:r>
              <a:rPr lang="en-US" sz="4374" b="1" dirty="0">
                <a:solidFill>
                  <a:srgbClr val="1D1D1B"/>
                </a:solidFill>
                <a:latin typeface="Tomorrow" pitchFamily="34" charset="0"/>
                <a:ea typeface="Tomorrow" pitchFamily="34" charset="-122"/>
                <a:cs typeface="Tomorrow" pitchFamily="34" charset="-120"/>
              </a:rPr>
              <a:t>Demucs 음원 분리</a:t>
            </a:r>
            <a:endParaRPr lang="en-US" sz="4374" dirty="0"/>
          </a:p>
        </p:txBody>
      </p:sp>
      <p:sp>
        <p:nvSpPr>
          <p:cNvPr id="6" name="Text 3"/>
          <p:cNvSpPr/>
          <p:nvPr/>
        </p:nvSpPr>
        <p:spPr>
          <a:xfrm>
            <a:off x="833199" y="3667839"/>
            <a:ext cx="7477601" cy="355402"/>
          </a:xfrm>
          <a:prstGeom prst="rect">
            <a:avLst/>
          </a:prstGeom>
          <a:noFill/>
          <a:ln/>
        </p:spPr>
        <p:txBody>
          <a:bodyPr wrap="non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from demucs import separate</a:t>
            </a:r>
            <a:endParaRPr lang="en-US" sz="1750" dirty="0"/>
          </a:p>
        </p:txBody>
      </p:sp>
      <p:sp>
        <p:nvSpPr>
          <p:cNvPr id="7" name="Text 4"/>
          <p:cNvSpPr/>
          <p:nvPr/>
        </p:nvSpPr>
        <p:spPr>
          <a:xfrm>
            <a:off x="833199" y="4273153"/>
            <a:ext cx="7477601" cy="710803"/>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if </a:t>
            </a:r>
            <a:pPr indent="0" marL="0">
              <a:lnSpc>
                <a:spcPts val="2799"/>
              </a:lnSpc>
              <a:buNone/>
            </a:pPr>
            <a:r>
              <a:rPr lang="en-US" sz="1750" b="1" dirty="0">
                <a:solidFill>
                  <a:srgbClr val="61615C"/>
                </a:solidFill>
                <a:latin typeface="Tomorrow" pitchFamily="34" charset="0"/>
                <a:ea typeface="Tomorrow" pitchFamily="34" charset="-122"/>
                <a:cs typeface="Tomorrow" pitchFamily="34" charset="-120"/>
              </a:rPr>
              <a:t>name</a:t>
            </a:r>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 == "</a:t>
            </a:r>
            <a:pPr indent="0" marL="0">
              <a:lnSpc>
                <a:spcPts val="2799"/>
              </a:lnSpc>
              <a:buNone/>
            </a:pPr>
            <a:r>
              <a:rPr lang="en-US" sz="1750" b="1" dirty="0">
                <a:solidFill>
                  <a:srgbClr val="61615C"/>
                </a:solidFill>
                <a:latin typeface="Tomorrow" pitchFamily="34" charset="0"/>
                <a:ea typeface="Tomorrow" pitchFamily="34" charset="-122"/>
                <a:cs typeface="Tomorrow" pitchFamily="34" charset="-120"/>
              </a:rPr>
              <a:t>main</a:t>
            </a:r>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 audio_files = ["audio_files"] separate.main(audio_files)</a:t>
            </a:r>
            <a:endParaRPr lang="en-US" sz="1750" dirty="0"/>
          </a:p>
        </p:txBody>
      </p:sp>
      <p:sp>
        <p:nvSpPr>
          <p:cNvPr id="8" name="Text 5"/>
          <p:cNvSpPr/>
          <p:nvPr/>
        </p:nvSpPr>
        <p:spPr>
          <a:xfrm>
            <a:off x="833199" y="5233868"/>
            <a:ext cx="7477601" cy="355402"/>
          </a:xfrm>
          <a:prstGeom prst="rect">
            <a:avLst/>
          </a:prstGeom>
          <a:noFill/>
          <a:ln/>
        </p:spPr>
        <p:txBody>
          <a:bodyPr wrap="none" rtlCol="0" anchor="t"/>
          <a:lstStyle/>
          <a:p>
            <a:pPr indent="0" marL="0">
              <a:lnSpc>
                <a:spcPts val="2799"/>
              </a:lnSpc>
              <a:buNone/>
            </a:pP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320052" y="578644"/>
            <a:ext cx="7632859" cy="657225"/>
          </a:xfrm>
          <a:prstGeom prst="rect">
            <a:avLst/>
          </a:prstGeom>
          <a:noFill/>
          <a:ln/>
        </p:spPr>
        <p:txBody>
          <a:bodyPr wrap="none" rtlCol="0" anchor="t"/>
          <a:lstStyle/>
          <a:p>
            <a:pPr indent="0" marL="0">
              <a:lnSpc>
                <a:spcPts val="5175"/>
              </a:lnSpc>
              <a:buNone/>
            </a:pPr>
            <a:r>
              <a:rPr lang="en-US" sz="4140" b="1" dirty="0">
                <a:solidFill>
                  <a:srgbClr val="1D1D1B"/>
                </a:solidFill>
                <a:latin typeface="Tomorrow" pitchFamily="34" charset="0"/>
                <a:ea typeface="Tomorrow" pitchFamily="34" charset="-122"/>
                <a:cs typeface="Tomorrow" pitchFamily="34" charset="-120"/>
              </a:rPr>
              <a:t>오디오파일을 미디로 변환하는 방법</a:t>
            </a:r>
            <a:endParaRPr lang="en-US" sz="4140" dirty="0"/>
          </a:p>
        </p:txBody>
      </p:sp>
      <p:pic>
        <p:nvPicPr>
          <p:cNvPr id="5" name="Image 0" descr="preencoded.png">    </p:cNvPr>
          <p:cNvPicPr>
            <a:picLocks noChangeAspect="1"/>
          </p:cNvPicPr>
          <p:nvPr/>
        </p:nvPicPr>
        <p:blipFill>
          <a:blip r:embed="rId1"/>
          <a:stretch>
            <a:fillRect/>
          </a:stretch>
        </p:blipFill>
        <p:spPr>
          <a:xfrm>
            <a:off x="3993356" y="1656397"/>
            <a:ext cx="1648301" cy="1547932"/>
          </a:xfrm>
          <a:prstGeom prst="rect">
            <a:avLst/>
          </a:prstGeom>
        </p:spPr>
      </p:pic>
      <p:sp>
        <p:nvSpPr>
          <p:cNvPr id="6" name="Text 3"/>
          <p:cNvSpPr/>
          <p:nvPr/>
        </p:nvSpPr>
        <p:spPr>
          <a:xfrm>
            <a:off x="4757618" y="2420660"/>
            <a:ext cx="119658" cy="420529"/>
          </a:xfrm>
          <a:prstGeom prst="rect">
            <a:avLst/>
          </a:prstGeom>
          <a:noFill/>
          <a:ln/>
        </p:spPr>
        <p:txBody>
          <a:bodyPr wrap="none" rtlCol="0" anchor="t"/>
          <a:lstStyle/>
          <a:p>
            <a:pPr algn="ctr" indent="0" marL="0">
              <a:lnSpc>
                <a:spcPts val="3312"/>
              </a:lnSpc>
              <a:buNone/>
            </a:pPr>
            <a:r>
              <a:rPr lang="en-US" sz="2070" b="1" dirty="0">
                <a:solidFill>
                  <a:srgbClr val="1D1D1B"/>
                </a:solidFill>
                <a:latin typeface="Tomorrow" pitchFamily="34" charset="0"/>
                <a:ea typeface="Tomorrow" pitchFamily="34" charset="-122"/>
                <a:cs typeface="Tomorrow" pitchFamily="34" charset="-120"/>
              </a:rPr>
              <a:t>1</a:t>
            </a:r>
            <a:endParaRPr lang="en-US" sz="2070" dirty="0"/>
          </a:p>
        </p:txBody>
      </p:sp>
      <p:sp>
        <p:nvSpPr>
          <p:cNvPr id="7" name="Text 4"/>
          <p:cNvSpPr/>
          <p:nvPr/>
        </p:nvSpPr>
        <p:spPr>
          <a:xfrm>
            <a:off x="5851922" y="2034778"/>
            <a:ext cx="2628900" cy="328613"/>
          </a:xfrm>
          <a:prstGeom prst="rect">
            <a:avLst/>
          </a:prstGeom>
          <a:noFill/>
          <a:ln/>
        </p:spPr>
        <p:txBody>
          <a:bodyPr wrap="none" rtlCol="0" anchor="t"/>
          <a:lstStyle/>
          <a:p>
            <a:pPr algn="l" indent="0" marL="0">
              <a:lnSpc>
                <a:spcPts val="2588"/>
              </a:lnSpc>
              <a:buNone/>
            </a:pPr>
            <a:r>
              <a:rPr lang="en-US" sz="2070" b="1" dirty="0">
                <a:solidFill>
                  <a:srgbClr val="1D1D1B"/>
                </a:solidFill>
                <a:latin typeface="Tomorrow" pitchFamily="34" charset="0"/>
                <a:ea typeface="Tomorrow" pitchFamily="34" charset="-122"/>
                <a:cs typeface="Tomorrow" pitchFamily="34" charset="-120"/>
              </a:rPr>
              <a:t>오디오 분석</a:t>
            </a:r>
            <a:endParaRPr lang="en-US" sz="2070" dirty="0"/>
          </a:p>
        </p:txBody>
      </p:sp>
      <p:sp>
        <p:nvSpPr>
          <p:cNvPr id="8" name="Text 5"/>
          <p:cNvSpPr/>
          <p:nvPr/>
        </p:nvSpPr>
        <p:spPr>
          <a:xfrm>
            <a:off x="5851922" y="2489478"/>
            <a:ext cx="4290298" cy="336352"/>
          </a:xfrm>
          <a:prstGeom prst="rect">
            <a:avLst/>
          </a:prstGeom>
          <a:noFill/>
          <a:ln/>
        </p:spPr>
        <p:txBody>
          <a:bodyPr wrap="none" rtlCol="0" anchor="t"/>
          <a:lstStyle/>
          <a:p>
            <a:pPr algn="l" indent="0" marL="0">
              <a:lnSpc>
                <a:spcPts val="2650"/>
              </a:lnSpc>
              <a:buNone/>
            </a:pPr>
            <a:r>
              <a:rPr lang="en-US" sz="1656" dirty="0">
                <a:solidFill>
                  <a:srgbClr val="61615C"/>
                </a:solidFill>
                <a:latin typeface="Tomorrow" pitchFamily="34" charset="0"/>
                <a:ea typeface="Tomorrow" pitchFamily="34" charset="-122"/>
                <a:cs typeface="Tomorrow" pitchFamily="34" charset="-120"/>
              </a:rPr>
              <a:t>오디오 파일의 음원, 박자, 음높이 등을 파악합니다.</a:t>
            </a:r>
            <a:endParaRPr lang="en-US" sz="1656" dirty="0"/>
          </a:p>
        </p:txBody>
      </p:sp>
      <p:sp>
        <p:nvSpPr>
          <p:cNvPr id="9" name="Shape 6"/>
          <p:cNvSpPr/>
          <p:nvPr/>
        </p:nvSpPr>
        <p:spPr>
          <a:xfrm>
            <a:off x="5694164" y="3206621"/>
            <a:ext cx="6563558" cy="21015"/>
          </a:xfrm>
          <a:prstGeom prst="rect">
            <a:avLst/>
          </a:prstGeom>
          <a:solidFill>
            <a:srgbClr val="CCCCCB"/>
          </a:solidFill>
          <a:ln/>
        </p:spPr>
      </p:sp>
      <p:pic>
        <p:nvPicPr>
          <p:cNvPr id="10" name="Image 1" descr="preencoded.png">    </p:cNvPr>
          <p:cNvPicPr>
            <a:picLocks noChangeAspect="1"/>
          </p:cNvPicPr>
          <p:nvPr/>
        </p:nvPicPr>
        <p:blipFill>
          <a:blip r:embed="rId2"/>
          <a:stretch>
            <a:fillRect/>
          </a:stretch>
        </p:blipFill>
        <p:spPr>
          <a:xfrm>
            <a:off x="3169206" y="3256836"/>
            <a:ext cx="3296722" cy="1547932"/>
          </a:xfrm>
          <a:prstGeom prst="rect">
            <a:avLst/>
          </a:prstGeom>
        </p:spPr>
      </p:pic>
      <p:sp>
        <p:nvSpPr>
          <p:cNvPr id="11" name="Text 7"/>
          <p:cNvSpPr/>
          <p:nvPr/>
        </p:nvSpPr>
        <p:spPr>
          <a:xfrm>
            <a:off x="4729163" y="3820478"/>
            <a:ext cx="176689" cy="420529"/>
          </a:xfrm>
          <a:prstGeom prst="rect">
            <a:avLst/>
          </a:prstGeom>
          <a:noFill/>
          <a:ln/>
        </p:spPr>
        <p:txBody>
          <a:bodyPr wrap="none" rtlCol="0" anchor="t"/>
          <a:lstStyle/>
          <a:p>
            <a:pPr algn="ctr" indent="0" marL="0">
              <a:lnSpc>
                <a:spcPts val="3312"/>
              </a:lnSpc>
              <a:buNone/>
            </a:pPr>
            <a:r>
              <a:rPr lang="en-US" sz="2070" b="1" dirty="0">
                <a:solidFill>
                  <a:srgbClr val="1D1D1B"/>
                </a:solidFill>
                <a:latin typeface="Tomorrow" pitchFamily="34" charset="0"/>
                <a:ea typeface="Tomorrow" pitchFamily="34" charset="-122"/>
                <a:cs typeface="Tomorrow" pitchFamily="34" charset="-120"/>
              </a:rPr>
              <a:t>2</a:t>
            </a:r>
            <a:endParaRPr lang="en-US" sz="2070" dirty="0"/>
          </a:p>
        </p:txBody>
      </p:sp>
      <p:sp>
        <p:nvSpPr>
          <p:cNvPr id="12" name="Text 8"/>
          <p:cNvSpPr/>
          <p:nvPr/>
        </p:nvSpPr>
        <p:spPr>
          <a:xfrm>
            <a:off x="6676192" y="3467100"/>
            <a:ext cx="2628900" cy="328613"/>
          </a:xfrm>
          <a:prstGeom prst="rect">
            <a:avLst/>
          </a:prstGeom>
          <a:noFill/>
          <a:ln/>
        </p:spPr>
        <p:txBody>
          <a:bodyPr wrap="none" rtlCol="0" anchor="t"/>
          <a:lstStyle/>
          <a:p>
            <a:pPr algn="l" indent="0" marL="0">
              <a:lnSpc>
                <a:spcPts val="2588"/>
              </a:lnSpc>
              <a:buNone/>
            </a:pPr>
            <a:r>
              <a:rPr lang="en-US" sz="2070" b="1" dirty="0">
                <a:solidFill>
                  <a:srgbClr val="1D1D1B"/>
                </a:solidFill>
                <a:latin typeface="Tomorrow" pitchFamily="34" charset="0"/>
                <a:ea typeface="Tomorrow" pitchFamily="34" charset="-122"/>
                <a:cs typeface="Tomorrow" pitchFamily="34" charset="-120"/>
              </a:rPr>
              <a:t>MIDI 생성</a:t>
            </a:r>
            <a:endParaRPr lang="en-US" sz="2070" dirty="0"/>
          </a:p>
        </p:txBody>
      </p:sp>
      <p:sp>
        <p:nvSpPr>
          <p:cNvPr id="13" name="Text 9"/>
          <p:cNvSpPr/>
          <p:nvPr/>
        </p:nvSpPr>
        <p:spPr>
          <a:xfrm>
            <a:off x="6676192" y="3921800"/>
            <a:ext cx="5423773" cy="672703"/>
          </a:xfrm>
          <a:prstGeom prst="rect">
            <a:avLst/>
          </a:prstGeom>
          <a:noFill/>
          <a:ln/>
        </p:spPr>
        <p:txBody>
          <a:bodyPr wrap="square" rtlCol="0" anchor="t"/>
          <a:lstStyle/>
          <a:p>
            <a:pPr algn="l" indent="0" marL="0">
              <a:lnSpc>
                <a:spcPts val="2650"/>
              </a:lnSpc>
              <a:buNone/>
            </a:pPr>
            <a:r>
              <a:rPr lang="en-US" sz="1656" dirty="0">
                <a:solidFill>
                  <a:srgbClr val="61615C"/>
                </a:solidFill>
                <a:latin typeface="Tomorrow" pitchFamily="34" charset="0"/>
                <a:ea typeface="Tomorrow" pitchFamily="34" charset="-122"/>
                <a:cs typeface="Tomorrow" pitchFamily="34" charset="-120"/>
              </a:rPr>
              <a:t>오디오 정보를 활용하여 MIDI 노트, 타임스탬프, 볼륨 등을 생성합니다.</a:t>
            </a:r>
            <a:endParaRPr lang="en-US" sz="1656" dirty="0"/>
          </a:p>
        </p:txBody>
      </p:sp>
      <p:sp>
        <p:nvSpPr>
          <p:cNvPr id="14" name="Shape 10"/>
          <p:cNvSpPr/>
          <p:nvPr/>
        </p:nvSpPr>
        <p:spPr>
          <a:xfrm>
            <a:off x="6518434" y="4807059"/>
            <a:ext cx="5739289" cy="21015"/>
          </a:xfrm>
          <a:prstGeom prst="rect">
            <a:avLst/>
          </a:prstGeom>
          <a:solidFill>
            <a:srgbClr val="CCCCCB"/>
          </a:solidFill>
          <a:ln/>
        </p:spPr>
      </p:sp>
      <p:pic>
        <p:nvPicPr>
          <p:cNvPr id="15" name="Image 2" descr="preencoded.png">    </p:cNvPr>
          <p:cNvPicPr>
            <a:picLocks noChangeAspect="1"/>
          </p:cNvPicPr>
          <p:nvPr/>
        </p:nvPicPr>
        <p:blipFill>
          <a:blip r:embed="rId3"/>
          <a:stretch>
            <a:fillRect/>
          </a:stretch>
        </p:blipFill>
        <p:spPr>
          <a:xfrm>
            <a:off x="2344936" y="4857274"/>
            <a:ext cx="4945023" cy="1547932"/>
          </a:xfrm>
          <a:prstGeom prst="rect">
            <a:avLst/>
          </a:prstGeom>
        </p:spPr>
      </p:pic>
      <p:sp>
        <p:nvSpPr>
          <p:cNvPr id="16" name="Text 11"/>
          <p:cNvSpPr/>
          <p:nvPr/>
        </p:nvSpPr>
        <p:spPr>
          <a:xfrm>
            <a:off x="4729520" y="5420916"/>
            <a:ext cx="175617" cy="420529"/>
          </a:xfrm>
          <a:prstGeom prst="rect">
            <a:avLst/>
          </a:prstGeom>
          <a:noFill/>
          <a:ln/>
        </p:spPr>
        <p:txBody>
          <a:bodyPr wrap="none" rtlCol="0" anchor="t"/>
          <a:lstStyle/>
          <a:p>
            <a:pPr algn="ctr" indent="0" marL="0">
              <a:lnSpc>
                <a:spcPts val="3312"/>
              </a:lnSpc>
              <a:buNone/>
            </a:pPr>
            <a:r>
              <a:rPr lang="en-US" sz="2070" b="1" dirty="0">
                <a:solidFill>
                  <a:srgbClr val="1D1D1B"/>
                </a:solidFill>
                <a:latin typeface="Tomorrow" pitchFamily="34" charset="0"/>
                <a:ea typeface="Tomorrow" pitchFamily="34" charset="-122"/>
                <a:cs typeface="Tomorrow" pitchFamily="34" charset="-120"/>
              </a:rPr>
              <a:t>3</a:t>
            </a:r>
            <a:endParaRPr lang="en-US" sz="2070" dirty="0"/>
          </a:p>
        </p:txBody>
      </p:sp>
      <p:sp>
        <p:nvSpPr>
          <p:cNvPr id="17" name="Text 12"/>
          <p:cNvSpPr/>
          <p:nvPr/>
        </p:nvSpPr>
        <p:spPr>
          <a:xfrm>
            <a:off x="7500223" y="5235654"/>
            <a:ext cx="2628900" cy="328613"/>
          </a:xfrm>
          <a:prstGeom prst="rect">
            <a:avLst/>
          </a:prstGeom>
          <a:noFill/>
          <a:ln/>
        </p:spPr>
        <p:txBody>
          <a:bodyPr wrap="none" rtlCol="0" anchor="t"/>
          <a:lstStyle/>
          <a:p>
            <a:pPr algn="l" indent="0" marL="0">
              <a:lnSpc>
                <a:spcPts val="2588"/>
              </a:lnSpc>
              <a:buNone/>
            </a:pPr>
            <a:r>
              <a:rPr lang="en-US" sz="2070" b="1" dirty="0">
                <a:solidFill>
                  <a:srgbClr val="1D1D1B"/>
                </a:solidFill>
                <a:latin typeface="Tomorrow" pitchFamily="34" charset="0"/>
                <a:ea typeface="Tomorrow" pitchFamily="34" charset="-122"/>
                <a:cs typeface="Tomorrow" pitchFamily="34" charset="-120"/>
              </a:rPr>
              <a:t>MIDI 편집</a:t>
            </a:r>
            <a:endParaRPr lang="en-US" sz="2070" dirty="0"/>
          </a:p>
        </p:txBody>
      </p:sp>
      <p:sp>
        <p:nvSpPr>
          <p:cNvPr id="18" name="Text 13"/>
          <p:cNvSpPr/>
          <p:nvPr/>
        </p:nvSpPr>
        <p:spPr>
          <a:xfrm>
            <a:off x="7500223" y="5690354"/>
            <a:ext cx="4503539" cy="336352"/>
          </a:xfrm>
          <a:prstGeom prst="rect">
            <a:avLst/>
          </a:prstGeom>
          <a:noFill/>
          <a:ln/>
        </p:spPr>
        <p:txBody>
          <a:bodyPr wrap="none" rtlCol="0" anchor="t"/>
          <a:lstStyle/>
          <a:p>
            <a:pPr algn="l" indent="0" marL="0">
              <a:lnSpc>
                <a:spcPts val="2650"/>
              </a:lnSpc>
              <a:buNone/>
            </a:pPr>
            <a:r>
              <a:rPr lang="en-US" sz="1656" dirty="0">
                <a:solidFill>
                  <a:srgbClr val="61615C"/>
                </a:solidFill>
                <a:latin typeface="Tomorrow" pitchFamily="34" charset="0"/>
                <a:ea typeface="Tomorrow" pitchFamily="34" charset="-122"/>
                <a:cs typeface="Tomorrow" pitchFamily="34" charset="-120"/>
              </a:rPr>
              <a:t>필요에 따라 MIDI 파일을 추가 편집하고 보정합니다.</a:t>
            </a:r>
            <a:endParaRPr lang="en-US" sz="1656" dirty="0"/>
          </a:p>
        </p:txBody>
      </p:sp>
      <p:sp>
        <p:nvSpPr>
          <p:cNvPr id="19" name="Text 14"/>
          <p:cNvSpPr/>
          <p:nvPr/>
        </p:nvSpPr>
        <p:spPr>
          <a:xfrm>
            <a:off x="2320052" y="6641783"/>
            <a:ext cx="9990177" cy="1009055"/>
          </a:xfrm>
          <a:prstGeom prst="rect">
            <a:avLst/>
          </a:prstGeom>
          <a:noFill/>
          <a:ln/>
        </p:spPr>
        <p:txBody>
          <a:bodyPr wrap="square" rtlCol="0" anchor="t"/>
          <a:lstStyle/>
          <a:p>
            <a:pPr indent="0" marL="0">
              <a:lnSpc>
                <a:spcPts val="2650"/>
              </a:lnSpc>
              <a:buNone/>
            </a:pPr>
            <a:r>
              <a:rPr lang="en-US" sz="1656" dirty="0">
                <a:solidFill>
                  <a:srgbClr val="61615C"/>
                </a:solidFill>
                <a:latin typeface="Tomorrow" pitchFamily="34" charset="0"/>
                <a:ea typeface="Tomorrow" pitchFamily="34" charset="-122"/>
                <a:cs typeface="Tomorrow" pitchFamily="34" charset="-120"/>
              </a:rPr>
              <a:t>오디오 파일을 MIDI로 변환하는 과정은 오디오 분석, MIDI 생성, MIDI 편집의 단계를 거칩니다. 먼저 오디오 파일의 특성을 파악하고, 이를 바탕으로 MIDI 노트와 타이밍 정보를 생성합니다. 마지막으로 MIDI 파일을 추가로 편집하여 원하는 형태로 완성할 수 있습니다.</a:t>
            </a:r>
            <a:endParaRPr lang="en-US" sz="1656" dirty="0"/>
          </a:p>
        </p:txBody>
      </p:sp>
      <p:pic>
        <p:nvPicPr>
          <p:cNvPr id="2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p:cNvPr>
          <p:cNvPicPr>
            <a:picLocks noChangeAspect="1"/>
          </p:cNvPicPr>
          <p:nvPr/>
        </p:nvPicPr>
        <p:blipFill>
          <a:blip r:embed="rId1"/>
          <a:stretch>
            <a:fillRect/>
          </a:stretch>
        </p:blipFill>
        <p:spPr>
          <a:xfrm>
            <a:off x="-7620" y="0"/>
            <a:ext cx="7315200" cy="8229600"/>
          </a:xfrm>
          <a:prstGeom prst="rect">
            <a:avLst/>
          </a:prstGeom>
        </p:spPr>
      </p:pic>
      <p:pic>
        <p:nvPicPr>
          <p:cNvPr id="5" name="Image 1" descr="preencoded.png">    </p:cNvPr>
          <p:cNvPicPr>
            <a:picLocks noChangeAspect="1"/>
          </p:cNvPicPr>
          <p:nvPr/>
        </p:nvPicPr>
        <p:blipFill>
          <a:blip r:embed="rId2"/>
          <a:stretch>
            <a:fillRect/>
          </a:stretch>
        </p:blipFill>
        <p:spPr>
          <a:xfrm>
            <a:off x="270034" y="2516386"/>
            <a:ext cx="6759773" cy="3196828"/>
          </a:xfrm>
          <a:prstGeom prst="rect">
            <a:avLst/>
          </a:prstGeom>
        </p:spPr>
      </p:pic>
      <p:sp>
        <p:nvSpPr>
          <p:cNvPr id="6" name="Text 2"/>
          <p:cNvSpPr/>
          <p:nvPr/>
        </p:nvSpPr>
        <p:spPr>
          <a:xfrm>
            <a:off x="8148399" y="2729270"/>
            <a:ext cx="3944183" cy="416481"/>
          </a:xfrm>
          <a:prstGeom prst="rect">
            <a:avLst/>
          </a:prstGeom>
          <a:noFill/>
          <a:ln/>
        </p:spPr>
        <p:txBody>
          <a:bodyPr wrap="none" rtlCol="0" anchor="t"/>
          <a:lstStyle/>
          <a:p>
            <a:pPr indent="0" marL="0">
              <a:lnSpc>
                <a:spcPts val="3281"/>
              </a:lnSpc>
              <a:buNone/>
            </a:pPr>
            <a:r>
              <a:rPr lang="en-US" sz="2624" b="1" dirty="0">
                <a:solidFill>
                  <a:srgbClr val="1D1D1B"/>
                </a:solidFill>
                <a:latin typeface="Tomorrow" pitchFamily="34" charset="0"/>
                <a:ea typeface="Tomorrow" pitchFamily="34" charset="-122"/>
                <a:cs typeface="Tomorrow" pitchFamily="34" charset="-120"/>
              </a:rPr>
              <a:t>Spotify basic_pitch 활용</a:t>
            </a:r>
            <a:endParaRPr lang="en-US" sz="2624" dirty="0"/>
          </a:p>
        </p:txBody>
      </p:sp>
      <p:sp>
        <p:nvSpPr>
          <p:cNvPr id="7" name="Text 3"/>
          <p:cNvSpPr/>
          <p:nvPr/>
        </p:nvSpPr>
        <p:spPr>
          <a:xfrm>
            <a:off x="8503801" y="3367921"/>
            <a:ext cx="5293400" cy="355402"/>
          </a:xfrm>
          <a:prstGeom prst="rect">
            <a:avLst/>
          </a:prstGeom>
          <a:noFill/>
          <a:ln/>
        </p:spPr>
        <p:txBody>
          <a:bodyPr wrap="none" rtlCol="0" anchor="t"/>
          <a:lstStyle/>
          <a:p>
            <a:pPr algn="l" marL="342900" indent="-342900">
              <a:lnSpc>
                <a:spcPts val="2799"/>
              </a:lnSpc>
              <a:buSzPct val="100000"/>
              <a:buFont typeface="+mj-lt"/>
              <a:buAutoNum type="arabicPeriod" startAt="1"/>
            </a:pPr>
            <a:r>
              <a:rPr lang="en-US" sz="1750" dirty="0">
                <a:solidFill>
                  <a:srgbClr val="61615C"/>
                </a:solidFill>
                <a:latin typeface="Tomorrow" pitchFamily="34" charset="0"/>
                <a:ea typeface="Tomorrow" pitchFamily="34" charset="-122"/>
                <a:cs typeface="Tomorrow" pitchFamily="34" charset="-120"/>
              </a:rPr>
              <a:t>onset_threshold </a:t>
            </a:r>
            <a:endParaRPr lang="en-US" sz="1750" dirty="0"/>
          </a:p>
        </p:txBody>
      </p:sp>
      <p:sp>
        <p:nvSpPr>
          <p:cNvPr id="8" name="Text 4"/>
          <p:cNvSpPr/>
          <p:nvPr/>
        </p:nvSpPr>
        <p:spPr>
          <a:xfrm>
            <a:off x="8503801" y="3812143"/>
            <a:ext cx="5293400" cy="355402"/>
          </a:xfrm>
          <a:prstGeom prst="rect">
            <a:avLst/>
          </a:prstGeom>
          <a:noFill/>
          <a:ln/>
        </p:spPr>
        <p:txBody>
          <a:bodyPr wrap="none" rtlCol="0" anchor="t"/>
          <a:lstStyle/>
          <a:p>
            <a:pPr algn="l" marL="342900" indent="-342900">
              <a:lnSpc>
                <a:spcPts val="2799"/>
              </a:lnSpc>
              <a:buSzPct val="100000"/>
              <a:buFont typeface="+mj-lt"/>
              <a:buAutoNum type="arabicPeriod" startAt="2"/>
            </a:pPr>
            <a:r>
              <a:rPr lang="en-US" sz="1750" dirty="0">
                <a:solidFill>
                  <a:srgbClr val="61615C"/>
                </a:solidFill>
                <a:latin typeface="Tomorrow" pitchFamily="34" charset="0"/>
                <a:ea typeface="Tomorrow" pitchFamily="34" charset="-122"/>
                <a:cs typeface="Tomorrow" pitchFamily="34" charset="-120"/>
              </a:rPr>
              <a:t> frame_threshold</a:t>
            </a:r>
            <a:endParaRPr lang="en-US" sz="1750" dirty="0"/>
          </a:p>
        </p:txBody>
      </p:sp>
      <p:sp>
        <p:nvSpPr>
          <p:cNvPr id="9" name="Text 5"/>
          <p:cNvSpPr/>
          <p:nvPr/>
        </p:nvSpPr>
        <p:spPr>
          <a:xfrm>
            <a:off x="8503801" y="4256365"/>
            <a:ext cx="5293400" cy="355402"/>
          </a:xfrm>
          <a:prstGeom prst="rect">
            <a:avLst/>
          </a:prstGeom>
          <a:noFill/>
          <a:ln/>
        </p:spPr>
        <p:txBody>
          <a:bodyPr wrap="none" rtlCol="0" anchor="t"/>
          <a:lstStyle/>
          <a:p>
            <a:pPr algn="l" marL="342900" indent="-342900">
              <a:lnSpc>
                <a:spcPts val="2799"/>
              </a:lnSpc>
              <a:buSzPct val="100000"/>
              <a:buFont typeface="+mj-lt"/>
              <a:buAutoNum type="arabicPeriod" startAt="3"/>
            </a:pPr>
            <a:r>
              <a:rPr lang="en-US" sz="1750" dirty="0">
                <a:solidFill>
                  <a:srgbClr val="61615C"/>
                </a:solidFill>
                <a:latin typeface="Tomorrow" pitchFamily="34" charset="0"/>
                <a:ea typeface="Tomorrow" pitchFamily="34" charset="-122"/>
                <a:cs typeface="Tomorrow" pitchFamily="34" charset="-120"/>
              </a:rPr>
              <a:t>minimum_note_length</a:t>
            </a:r>
            <a:endParaRPr lang="en-US" sz="1750" dirty="0"/>
          </a:p>
        </p:txBody>
      </p:sp>
      <p:sp>
        <p:nvSpPr>
          <p:cNvPr id="10" name="Text 6"/>
          <p:cNvSpPr/>
          <p:nvPr/>
        </p:nvSpPr>
        <p:spPr>
          <a:xfrm>
            <a:off x="8503801" y="4700588"/>
            <a:ext cx="5293400" cy="355402"/>
          </a:xfrm>
          <a:prstGeom prst="rect">
            <a:avLst/>
          </a:prstGeom>
          <a:noFill/>
          <a:ln/>
        </p:spPr>
        <p:txBody>
          <a:bodyPr wrap="none" rtlCol="0" anchor="t"/>
          <a:lstStyle/>
          <a:p>
            <a:pPr algn="l" marL="342900" indent="-342900">
              <a:lnSpc>
                <a:spcPts val="2799"/>
              </a:lnSpc>
              <a:buSzPct val="100000"/>
              <a:buFont typeface="+mj-lt"/>
              <a:buAutoNum type="arabicPeriod" startAt="4"/>
            </a:pPr>
            <a:r>
              <a:rPr lang="en-US" sz="1750" dirty="0">
                <a:solidFill>
                  <a:srgbClr val="61615C"/>
                </a:solidFill>
                <a:latin typeface="Tomorrow" pitchFamily="34" charset="0"/>
                <a:ea typeface="Tomorrow" pitchFamily="34" charset="-122"/>
                <a:cs typeface="Tomorrow" pitchFamily="34" charset="-120"/>
              </a:rPr>
              <a:t>minimum_frequency</a:t>
            </a:r>
            <a:endParaRPr lang="en-US" sz="1750" dirty="0"/>
          </a:p>
        </p:txBody>
      </p:sp>
      <p:sp>
        <p:nvSpPr>
          <p:cNvPr id="11" name="Text 7"/>
          <p:cNvSpPr/>
          <p:nvPr/>
        </p:nvSpPr>
        <p:spPr>
          <a:xfrm>
            <a:off x="8503801" y="5144810"/>
            <a:ext cx="5293400" cy="355402"/>
          </a:xfrm>
          <a:prstGeom prst="rect">
            <a:avLst/>
          </a:prstGeom>
          <a:noFill/>
          <a:ln/>
        </p:spPr>
        <p:txBody>
          <a:bodyPr wrap="none" rtlCol="0" anchor="t"/>
          <a:lstStyle/>
          <a:p>
            <a:pPr algn="l" marL="342900" indent="-342900">
              <a:lnSpc>
                <a:spcPts val="2799"/>
              </a:lnSpc>
              <a:buSzPct val="100000"/>
              <a:buFont typeface="+mj-lt"/>
              <a:buAutoNum type="arabicPeriod" startAt="5"/>
            </a:pPr>
            <a:r>
              <a:rPr lang="en-US" sz="1750" dirty="0">
                <a:solidFill>
                  <a:srgbClr val="61615C"/>
                </a:solidFill>
                <a:latin typeface="Tomorrow" pitchFamily="34" charset="0"/>
                <a:ea typeface="Tomorrow" pitchFamily="34" charset="-122"/>
                <a:cs typeface="Tomorrow" pitchFamily="34" charset="-120"/>
              </a:rPr>
              <a:t>midi_tempo</a:t>
            </a:r>
            <a:endParaRPr lang="en-US" sz="1750" dirty="0"/>
          </a:p>
        </p:txBody>
      </p:sp>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33053"/>
          </a:xfrm>
          <a:prstGeom prst="rect">
            <a:avLst/>
          </a:prstGeom>
          <a:solidFill>
            <a:srgbClr val="FCFCFC"/>
          </a:solidFill>
          <a:ln/>
        </p:spPr>
      </p:sp>
      <p:sp>
        <p:nvSpPr>
          <p:cNvPr id="4" name="Text 2"/>
          <p:cNvSpPr/>
          <p:nvPr/>
        </p:nvSpPr>
        <p:spPr>
          <a:xfrm>
            <a:off x="2658785" y="539115"/>
            <a:ext cx="4901446" cy="612696"/>
          </a:xfrm>
          <a:prstGeom prst="rect">
            <a:avLst/>
          </a:prstGeom>
          <a:noFill/>
          <a:ln/>
        </p:spPr>
        <p:txBody>
          <a:bodyPr wrap="none" rtlCol="0" anchor="t"/>
          <a:lstStyle/>
          <a:p>
            <a:pPr indent="0" marL="0">
              <a:lnSpc>
                <a:spcPts val="4824"/>
              </a:lnSpc>
              <a:buNone/>
            </a:pPr>
            <a:endParaRPr lang="en-US" sz="3859" dirty="0"/>
          </a:p>
        </p:txBody>
      </p:sp>
      <p:pic>
        <p:nvPicPr>
          <p:cNvPr id="5" name="Image 0" descr="preencoded.png">    </p:cNvPr>
          <p:cNvPicPr>
            <a:picLocks noChangeAspect="1"/>
          </p:cNvPicPr>
          <p:nvPr/>
        </p:nvPicPr>
        <p:blipFill>
          <a:blip r:embed="rId1"/>
          <a:stretch>
            <a:fillRect/>
          </a:stretch>
        </p:blipFill>
        <p:spPr>
          <a:xfrm>
            <a:off x="2658785" y="1666399"/>
            <a:ext cx="3300293" cy="4753332"/>
          </a:xfrm>
          <a:prstGeom prst="rect">
            <a:avLst/>
          </a:prstGeom>
        </p:spPr>
      </p:pic>
      <p:sp>
        <p:nvSpPr>
          <p:cNvPr id="6" name="Text 3"/>
          <p:cNvSpPr/>
          <p:nvPr/>
        </p:nvSpPr>
        <p:spPr>
          <a:xfrm>
            <a:off x="2658785" y="6640235"/>
            <a:ext cx="2940844" cy="367546"/>
          </a:xfrm>
          <a:prstGeom prst="rect">
            <a:avLst/>
          </a:prstGeom>
          <a:noFill/>
          <a:ln/>
        </p:spPr>
        <p:txBody>
          <a:bodyPr wrap="none" rtlCol="0" anchor="t"/>
          <a:lstStyle/>
          <a:p>
            <a:pPr indent="0" marL="0">
              <a:lnSpc>
                <a:spcPts val="2895"/>
              </a:lnSpc>
              <a:buNone/>
            </a:pPr>
            <a:r>
              <a:rPr lang="en-US" sz="2316" b="1" dirty="0">
                <a:solidFill>
                  <a:srgbClr val="1D1D1B"/>
                </a:solidFill>
                <a:latin typeface="Tomorrow" pitchFamily="34" charset="0"/>
                <a:ea typeface="Tomorrow" pitchFamily="34" charset="-122"/>
                <a:cs typeface="Tomorrow" pitchFamily="34" charset="-120"/>
              </a:rPr>
              <a:t>기본 설정값</a:t>
            </a:r>
            <a:endParaRPr lang="en-US" sz="2316" dirty="0"/>
          </a:p>
        </p:txBody>
      </p:sp>
      <p:sp>
        <p:nvSpPr>
          <p:cNvPr id="7" name="Text 4"/>
          <p:cNvSpPr/>
          <p:nvPr/>
        </p:nvSpPr>
        <p:spPr>
          <a:xfrm>
            <a:off x="2658785" y="7203758"/>
            <a:ext cx="4417219" cy="313730"/>
          </a:xfrm>
          <a:prstGeom prst="rect">
            <a:avLst/>
          </a:prstGeom>
          <a:noFill/>
          <a:ln/>
        </p:spPr>
        <p:txBody>
          <a:bodyPr wrap="none" rtlCol="0" anchor="t"/>
          <a:lstStyle/>
          <a:p>
            <a:pPr indent="0" marL="0">
              <a:lnSpc>
                <a:spcPts val="2470"/>
              </a:lnSpc>
              <a:buNone/>
            </a:pPr>
            <a:endParaRPr lang="en-US" sz="1544" dirty="0"/>
          </a:p>
        </p:txBody>
      </p:sp>
      <p:pic>
        <p:nvPicPr>
          <p:cNvPr id="8" name="Image 1" descr="preencoded.png">    </p:cNvPr>
          <p:cNvPicPr>
            <a:picLocks noChangeAspect="1"/>
          </p:cNvPicPr>
          <p:nvPr/>
        </p:nvPicPr>
        <p:blipFill>
          <a:blip r:embed="rId2"/>
          <a:stretch>
            <a:fillRect/>
          </a:stretch>
        </p:blipFill>
        <p:spPr>
          <a:xfrm>
            <a:off x="7561778" y="1666399"/>
            <a:ext cx="4417219" cy="4336375"/>
          </a:xfrm>
          <a:prstGeom prst="rect">
            <a:avLst/>
          </a:prstGeom>
        </p:spPr>
      </p:pic>
      <p:sp>
        <p:nvSpPr>
          <p:cNvPr id="9" name="Text 5"/>
          <p:cNvSpPr/>
          <p:nvPr/>
        </p:nvSpPr>
        <p:spPr>
          <a:xfrm>
            <a:off x="7561778" y="6223278"/>
            <a:ext cx="2940844" cy="367546"/>
          </a:xfrm>
          <a:prstGeom prst="rect">
            <a:avLst/>
          </a:prstGeom>
          <a:noFill/>
          <a:ln/>
        </p:spPr>
        <p:txBody>
          <a:bodyPr wrap="none" rtlCol="0" anchor="t"/>
          <a:lstStyle/>
          <a:p>
            <a:pPr indent="0" marL="0">
              <a:lnSpc>
                <a:spcPts val="2895"/>
              </a:lnSpc>
              <a:buNone/>
            </a:pPr>
            <a:r>
              <a:rPr lang="en-US" sz="2316" b="1" dirty="0">
                <a:solidFill>
                  <a:srgbClr val="1D1D1B"/>
                </a:solidFill>
                <a:latin typeface="Tomorrow" pitchFamily="34" charset="0"/>
                <a:ea typeface="Tomorrow" pitchFamily="34" charset="-122"/>
                <a:cs typeface="Tomorrow" pitchFamily="34" charset="-120"/>
              </a:rPr>
              <a:t>세팅 값</a:t>
            </a:r>
            <a:endParaRPr lang="en-US" sz="2316" dirty="0"/>
          </a:p>
        </p:txBody>
      </p:sp>
      <p:sp>
        <p:nvSpPr>
          <p:cNvPr id="10" name="Text 6"/>
          <p:cNvSpPr/>
          <p:nvPr/>
        </p:nvSpPr>
        <p:spPr>
          <a:xfrm>
            <a:off x="7561778" y="6786801"/>
            <a:ext cx="4417219" cy="313730"/>
          </a:xfrm>
          <a:prstGeom prst="rect">
            <a:avLst/>
          </a:prstGeom>
          <a:noFill/>
          <a:ln/>
        </p:spPr>
        <p:txBody>
          <a:bodyPr wrap="none" rtlCol="0" anchor="t"/>
          <a:lstStyle/>
          <a:p>
            <a:pPr indent="0" marL="0">
              <a:lnSpc>
                <a:spcPts val="2470"/>
              </a:lnSpc>
              <a:buNone/>
            </a:pPr>
            <a:endParaRPr lang="en-US" sz="1544"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sp>
        <p:nvSpPr>
          <p:cNvPr id="4" name="Text 2"/>
          <p:cNvSpPr/>
          <p:nvPr/>
        </p:nvSpPr>
        <p:spPr>
          <a:xfrm>
            <a:off x="2037993" y="2635806"/>
            <a:ext cx="7134939"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onset_threshold                 :  신호(세기) 약한 데이터는 필터</a:t>
            </a:r>
            <a:endParaRPr lang="en-US" sz="2187" dirty="0"/>
          </a:p>
        </p:txBody>
      </p:sp>
      <p:sp>
        <p:nvSpPr>
          <p:cNvPr id="5" name="Text 3"/>
          <p:cNvSpPr/>
          <p:nvPr/>
        </p:nvSpPr>
        <p:spPr>
          <a:xfrm>
            <a:off x="2037993" y="3205163"/>
            <a:ext cx="9269611"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 frame_threshold               :  특정 오디오 신호와 원하는 소음 감소 수준을  조정</a:t>
            </a:r>
            <a:endParaRPr lang="en-US" sz="2187" dirty="0"/>
          </a:p>
        </p:txBody>
      </p:sp>
      <p:sp>
        <p:nvSpPr>
          <p:cNvPr id="6" name="Text 4"/>
          <p:cNvSpPr/>
          <p:nvPr/>
        </p:nvSpPr>
        <p:spPr>
          <a:xfrm>
            <a:off x="2037993" y="3885605"/>
            <a:ext cx="6618803"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minimum_note_length  :  최소로 필요한 박자를 지정</a:t>
            </a:r>
            <a:endParaRPr lang="en-US" sz="2187" dirty="0"/>
          </a:p>
        </p:txBody>
      </p:sp>
      <p:sp>
        <p:nvSpPr>
          <p:cNvPr id="7" name="Text 5"/>
          <p:cNvSpPr/>
          <p:nvPr/>
        </p:nvSpPr>
        <p:spPr>
          <a:xfrm>
            <a:off x="2037993" y="4566047"/>
            <a:ext cx="7194113"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minimum_frequency      :  필요한 음보다 낮은 음들은 제거</a:t>
            </a:r>
            <a:endParaRPr lang="en-US" sz="2187" dirty="0"/>
          </a:p>
        </p:txBody>
      </p:sp>
      <p:sp>
        <p:nvSpPr>
          <p:cNvPr id="8" name="Text 6"/>
          <p:cNvSpPr/>
          <p:nvPr/>
        </p:nvSpPr>
        <p:spPr>
          <a:xfrm>
            <a:off x="2037993" y="5246489"/>
            <a:ext cx="7750493" cy="347186"/>
          </a:xfrm>
          <a:prstGeom prst="rect">
            <a:avLst/>
          </a:prstGeom>
          <a:noFill/>
          <a:ln/>
        </p:spPr>
        <p:txBody>
          <a:bodyPr wrap="non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midi_tempo                         :   템포를 지정함으로 박자 계산에 도움</a:t>
            </a:r>
            <a:endParaRPr lang="en-US" sz="2187" dirty="0"/>
          </a:p>
        </p:txBody>
      </p:sp>
      <p:pic>
        <p:nvPicPr>
          <p:cNvPr id="9"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p:cNvPr>
          <p:cNvPicPr>
            <a:picLocks noChangeAspect="1"/>
          </p:cNvPicPr>
          <p:nvPr/>
        </p:nvPicPr>
        <p:blipFill>
          <a:blip r:embed="rId1"/>
          <a:stretch>
            <a:fillRect/>
          </a:stretch>
        </p:blipFill>
        <p:spPr>
          <a:xfrm>
            <a:off x="2037993" y="2351127"/>
            <a:ext cx="5006221" cy="3527227"/>
          </a:xfrm>
          <a:prstGeom prst="rect">
            <a:avLst/>
          </a:prstGeom>
        </p:spPr>
      </p:pic>
      <p:sp>
        <p:nvSpPr>
          <p:cNvPr id="5" name="Text 2"/>
          <p:cNvSpPr/>
          <p:nvPr/>
        </p:nvSpPr>
        <p:spPr>
          <a:xfrm>
            <a:off x="7593806" y="2856786"/>
            <a:ext cx="5006221" cy="694373"/>
          </a:xfrm>
          <a:prstGeom prst="rect">
            <a:avLst/>
          </a:prstGeom>
          <a:noFill/>
          <a:ln/>
        </p:spPr>
        <p:txBody>
          <a:bodyPr wrap="square" rtlCol="0" anchor="t"/>
          <a:lstStyle/>
          <a:p>
            <a:pPr indent="0" marL="0">
              <a:lnSpc>
                <a:spcPts val="2734"/>
              </a:lnSpc>
              <a:buNone/>
            </a:pPr>
            <a:r>
              <a:rPr lang="en-US" sz="2187" b="1" dirty="0">
                <a:solidFill>
                  <a:srgbClr val="1D1D1B"/>
                </a:solidFill>
                <a:latin typeface="Tomorrow" pitchFamily="34" charset="0"/>
                <a:ea typeface="Tomorrow" pitchFamily="34" charset="-122"/>
                <a:cs typeface="Tomorrow" pitchFamily="34" charset="-120"/>
              </a:rPr>
              <a:t>오디오를 수치화 했을때 컴퓨터가 인지 하는 방법</a:t>
            </a:r>
            <a:endParaRPr lang="en-US" sz="2187" dirty="0"/>
          </a:p>
        </p:txBody>
      </p:sp>
      <p:sp>
        <p:nvSpPr>
          <p:cNvPr id="6" name="Text 3"/>
          <p:cNvSpPr/>
          <p:nvPr/>
        </p:nvSpPr>
        <p:spPr>
          <a:xfrm>
            <a:off x="7593806" y="3773329"/>
            <a:ext cx="5006221" cy="710803"/>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pitch의 값이 차트에 해당하는 값에 근접하면 그 소리로 인식 하는 원리</a:t>
            </a:r>
            <a:endParaRPr lang="en-US" sz="1750" dirty="0"/>
          </a:p>
        </p:txBody>
      </p:sp>
      <p:sp>
        <p:nvSpPr>
          <p:cNvPr id="7" name="Text 4"/>
          <p:cNvSpPr/>
          <p:nvPr/>
        </p:nvSpPr>
        <p:spPr>
          <a:xfrm>
            <a:off x="7593806" y="4684038"/>
            <a:ext cx="5006221" cy="710803"/>
          </a:xfrm>
          <a:prstGeom prst="rect">
            <a:avLst/>
          </a:prstGeom>
          <a:noFill/>
          <a:ln/>
        </p:spPr>
        <p:txBody>
          <a:bodyPr wrap="square" rtlCol="0" anchor="t"/>
          <a:lstStyle/>
          <a:p>
            <a:pPr indent="0" marL="0">
              <a:lnSpc>
                <a:spcPts val="2799"/>
              </a:lnSpc>
              <a:buNone/>
            </a:pPr>
            <a:r>
              <a:rPr lang="en-US" sz="1750" dirty="0">
                <a:solidFill>
                  <a:srgbClr val="61615C"/>
                </a:solidFill>
                <a:latin typeface="Tomorrow" pitchFamily="34" charset="0"/>
                <a:ea typeface="Tomorrow" pitchFamily="34" charset="-122"/>
                <a:cs typeface="Tomorrow" pitchFamily="34" charset="-120"/>
              </a:rPr>
              <a:t>모든 소리가 정확한 pitch를 가지고 있지 않고  약간에 오차는 사람이 인지 하지 못합니다.</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2024-05-24T02:17:19Z</dcterms:created>
  <dcterms:modified xsi:type="dcterms:W3CDTF">2024-05-24T02:17:19Z</dcterms:modified>
</cp:coreProperties>
</file>